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490" r:id="rId2"/>
    <p:sldId id="309" r:id="rId3"/>
    <p:sldId id="413" r:id="rId4"/>
    <p:sldId id="412" r:id="rId5"/>
    <p:sldId id="489" r:id="rId6"/>
    <p:sldId id="414" r:id="rId7"/>
    <p:sldId id="335" r:id="rId8"/>
    <p:sldId id="478" r:id="rId9"/>
    <p:sldId id="492" r:id="rId10"/>
    <p:sldId id="479" r:id="rId11"/>
    <p:sldId id="495" r:id="rId12"/>
    <p:sldId id="480" r:id="rId13"/>
    <p:sldId id="496" r:id="rId14"/>
    <p:sldId id="497" r:id="rId15"/>
    <p:sldId id="498" r:id="rId16"/>
    <p:sldId id="499" r:id="rId17"/>
    <p:sldId id="494" r:id="rId18"/>
    <p:sldId id="481" r:id="rId19"/>
    <p:sldId id="493" r:id="rId20"/>
    <p:sldId id="482" r:id="rId21"/>
    <p:sldId id="501" r:id="rId22"/>
    <p:sldId id="502" r:id="rId23"/>
    <p:sldId id="503" r:id="rId24"/>
    <p:sldId id="504" r:id="rId25"/>
    <p:sldId id="505" r:id="rId26"/>
    <p:sldId id="506" r:id="rId27"/>
    <p:sldId id="508" r:id="rId28"/>
    <p:sldId id="507" r:id="rId29"/>
    <p:sldId id="574" r:id="rId30"/>
    <p:sldId id="510" r:id="rId31"/>
    <p:sldId id="484" r:id="rId32"/>
    <p:sldId id="512" r:id="rId33"/>
    <p:sldId id="514" r:id="rId34"/>
    <p:sldId id="515" r:id="rId35"/>
    <p:sldId id="516" r:id="rId36"/>
    <p:sldId id="517" r:id="rId37"/>
    <p:sldId id="518" r:id="rId38"/>
    <p:sldId id="519" r:id="rId39"/>
    <p:sldId id="520" r:id="rId40"/>
    <p:sldId id="521" r:id="rId41"/>
    <p:sldId id="522" r:id="rId42"/>
    <p:sldId id="524" r:id="rId43"/>
    <p:sldId id="527" r:id="rId44"/>
    <p:sldId id="528" r:id="rId45"/>
    <p:sldId id="529" r:id="rId46"/>
    <p:sldId id="530" r:id="rId47"/>
    <p:sldId id="513" r:id="rId48"/>
    <p:sldId id="486" r:id="rId49"/>
    <p:sldId id="531" r:id="rId50"/>
    <p:sldId id="532" r:id="rId51"/>
    <p:sldId id="535" r:id="rId52"/>
    <p:sldId id="537" r:id="rId53"/>
    <p:sldId id="538" r:id="rId54"/>
    <p:sldId id="539" r:id="rId55"/>
    <p:sldId id="547" r:id="rId56"/>
    <p:sldId id="548" r:id="rId57"/>
    <p:sldId id="549" r:id="rId58"/>
    <p:sldId id="550" r:id="rId59"/>
    <p:sldId id="551" r:id="rId60"/>
    <p:sldId id="555" r:id="rId61"/>
    <p:sldId id="554" r:id="rId62"/>
    <p:sldId id="557" r:id="rId63"/>
    <p:sldId id="556" r:id="rId64"/>
    <p:sldId id="561" r:id="rId65"/>
    <p:sldId id="562" r:id="rId66"/>
    <p:sldId id="565" r:id="rId67"/>
    <p:sldId id="566" r:id="rId68"/>
    <p:sldId id="568" r:id="rId69"/>
    <p:sldId id="570" r:id="rId70"/>
    <p:sldId id="573" r:id="rId71"/>
    <p:sldId id="491" r:id="rId7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585" autoAdjust="0"/>
  </p:normalViewPr>
  <p:slideViewPr>
    <p:cSldViewPr snapToGrid="0">
      <p:cViewPr varScale="1">
        <p:scale>
          <a:sx n="104" d="100"/>
          <a:sy n="104" d="100"/>
        </p:scale>
        <p:origin x="-172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wmf"/><Relationship Id="rId1" Type="http://schemas.openxmlformats.org/officeDocument/2006/relationships/image" Target="../media/image10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5.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4.wmf"/><Relationship Id="rId9"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4438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438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439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4439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63D48092-9CFB-4452-BFE2-5D048862C79A}" type="slidenum">
              <a:rPr lang="en-US" altLang="zh-CN"/>
              <a:pPr>
                <a:defRPr/>
              </a:pPr>
              <a:t>‹#›</a:t>
            </a:fld>
            <a:endParaRPr lang="en-US" altLang="zh-CN"/>
          </a:p>
        </p:txBody>
      </p:sp>
    </p:spTree>
    <p:extLst>
      <p:ext uri="{BB962C8B-B14F-4D97-AF65-F5344CB8AC3E}">
        <p14:creationId xmlns:p14="http://schemas.microsoft.com/office/powerpoint/2010/main" val="21323719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这是我们在</a:t>
            </a:r>
            <a:r>
              <a:rPr lang="en-US" altLang="zh-CN" dirty="0" err="1" smtClean="0"/>
              <a:t>sarcos</a:t>
            </a:r>
            <a:r>
              <a:rPr lang="zh-CN" altLang="en-US" dirty="0" smtClean="0"/>
              <a:t>机器人上做的实验情况。</a:t>
            </a:r>
            <a:endParaRPr lang="zh-CN" altLang="en-US" dirty="0"/>
          </a:p>
        </p:txBody>
      </p:sp>
      <p:sp>
        <p:nvSpPr>
          <p:cNvPr id="4" name="灯片编号占位符 3"/>
          <p:cNvSpPr>
            <a:spLocks noGrp="1"/>
          </p:cNvSpPr>
          <p:nvPr>
            <p:ph type="sldNum" sz="quarter" idx="10"/>
          </p:nvPr>
        </p:nvSpPr>
        <p:spPr/>
        <p:txBody>
          <a:bodyPr/>
          <a:lstStyle/>
          <a:p>
            <a:fld id="{5D84E3D8-5970-449A-99A5-3EA86C6F06D8}" type="slidenum">
              <a:rPr lang="zh-CN" altLang="en-US" smtClean="0"/>
              <a:pPr/>
              <a:t>29</a:t>
            </a:fld>
            <a:endParaRPr lang="zh-CN" altLang="en-US"/>
          </a:p>
        </p:txBody>
      </p:sp>
    </p:spTree>
    <p:extLst>
      <p:ext uri="{BB962C8B-B14F-4D97-AF65-F5344CB8AC3E}">
        <p14:creationId xmlns:p14="http://schemas.microsoft.com/office/powerpoint/2010/main" val="348921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3D48092-9CFB-4452-BFE2-5D048862C79A}" type="slidenum">
              <a:rPr lang="en-US" altLang="zh-CN" smtClean="0"/>
              <a:pPr>
                <a:defRPr/>
              </a:pPr>
              <a:t>58</a:t>
            </a:fld>
            <a:endParaRPr lang="en-US" altLang="zh-CN"/>
          </a:p>
        </p:txBody>
      </p:sp>
    </p:spTree>
    <p:extLst>
      <p:ext uri="{BB962C8B-B14F-4D97-AF65-F5344CB8AC3E}">
        <p14:creationId xmlns:p14="http://schemas.microsoft.com/office/powerpoint/2010/main" val="2362010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243A040-E5EE-455C-9FE4-B482C6ABCB0C}" type="slidenum">
              <a:rPr lang="en-US" altLang="zh-CN" smtClean="0"/>
              <a:pPr>
                <a:defRPr/>
              </a:pPr>
              <a:t>‹#›</a:t>
            </a:fld>
            <a:r>
              <a:rPr lang="en-US" altLang="zh-CN" dirty="0" smtClean="0"/>
              <a:t>/71</a:t>
            </a:r>
            <a:endParaRPr lang="en-US" altLang="zh-CN" dirty="0"/>
          </a:p>
        </p:txBody>
      </p:sp>
    </p:spTree>
    <p:extLst>
      <p:ext uri="{BB962C8B-B14F-4D97-AF65-F5344CB8AC3E}">
        <p14:creationId xmlns:p14="http://schemas.microsoft.com/office/powerpoint/2010/main" val="27075958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71B97742-B93C-4B80-A4A7-34D641450974}" type="slidenum">
              <a:rPr lang="en-US" altLang="zh-CN" smtClean="0"/>
              <a:pPr>
                <a:defRPr/>
              </a:pPr>
              <a:t>‹#›</a:t>
            </a:fld>
            <a:r>
              <a:rPr lang="en-US" altLang="zh-CN" dirty="0" smtClean="0"/>
              <a:t>/71</a:t>
            </a:r>
            <a:endParaRPr lang="en-US" altLang="zh-CN" dirty="0"/>
          </a:p>
        </p:txBody>
      </p:sp>
    </p:spTree>
    <p:extLst>
      <p:ext uri="{BB962C8B-B14F-4D97-AF65-F5344CB8AC3E}">
        <p14:creationId xmlns:p14="http://schemas.microsoft.com/office/powerpoint/2010/main" val="3574510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3D84801D-96EB-4B90-B032-4115C99A5283}" type="slidenum">
              <a:rPr lang="en-US" altLang="zh-CN" smtClean="0"/>
              <a:pPr>
                <a:defRPr/>
              </a:pPr>
              <a:t>‹#›</a:t>
            </a:fld>
            <a:r>
              <a:rPr lang="en-US" altLang="zh-CN" dirty="0" smtClean="0"/>
              <a:t>/71</a:t>
            </a:r>
          </a:p>
          <a:p>
            <a:pPr>
              <a:defRPr/>
            </a:pPr>
            <a:endParaRPr lang="en-US" altLang="zh-CN" dirty="0"/>
          </a:p>
        </p:txBody>
      </p:sp>
    </p:spTree>
    <p:extLst>
      <p:ext uri="{BB962C8B-B14F-4D97-AF65-F5344CB8AC3E}">
        <p14:creationId xmlns:p14="http://schemas.microsoft.com/office/powerpoint/2010/main" val="940916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sldNum" sz="quarter" idx="10"/>
          </p:nvPr>
        </p:nvSpPr>
        <p:spPr>
          <a:ln/>
        </p:spPr>
        <p:txBody>
          <a:bodyPr/>
          <a:lstStyle>
            <a:lvl1pPr>
              <a:defRPr/>
            </a:lvl1pPr>
          </a:lstStyle>
          <a:p>
            <a:pPr>
              <a:defRPr/>
            </a:pPr>
            <a:fld id="{AEA22917-BFDF-42F4-8D4A-59CA6C8D44F5}" type="slidenum">
              <a:rPr lang="en-US" altLang="zh-CN" smtClean="0"/>
              <a:pPr>
                <a:defRPr/>
              </a:pPr>
              <a:t>‹#›</a:t>
            </a:fld>
            <a:r>
              <a:rPr lang="en-US" altLang="zh-CN" dirty="0" smtClean="0"/>
              <a:t>/71</a:t>
            </a:r>
            <a:endParaRPr lang="en-US" altLang="zh-CN" dirty="0"/>
          </a:p>
        </p:txBody>
      </p:sp>
    </p:spTree>
    <p:extLst>
      <p:ext uri="{BB962C8B-B14F-4D97-AF65-F5344CB8AC3E}">
        <p14:creationId xmlns:p14="http://schemas.microsoft.com/office/powerpoint/2010/main" val="15995414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7086600" y="6403975"/>
            <a:ext cx="1905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lvl1pPr>
          </a:lstStyle>
          <a:p>
            <a:pPr>
              <a:defRPr/>
            </a:pPr>
            <a:fld id="{DE9020CB-98B3-4645-8067-F3EA0EA96476}" type="slidenum">
              <a:rPr lang="en-US" altLang="zh-CN" smtClean="0"/>
              <a:pPr>
                <a:defRPr/>
              </a:pPr>
              <a:t>‹#›</a:t>
            </a:fld>
            <a:r>
              <a:rPr lang="en-US" altLang="zh-CN" dirty="0" smtClean="0"/>
              <a:t>/71</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70.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4.bin"/><Relationship Id="rId18" Type="http://schemas.openxmlformats.org/officeDocument/2006/relationships/image" Target="../media/image42.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9.wmf"/><Relationship Id="rId17" Type="http://schemas.openxmlformats.org/officeDocument/2006/relationships/oleObject" Target="../embeddings/oleObject26.bin"/><Relationship Id="rId2" Type="http://schemas.openxmlformats.org/officeDocument/2006/relationships/slideLayout" Target="../slideLayouts/slideLayout4.xml"/><Relationship Id="rId16" Type="http://schemas.openxmlformats.org/officeDocument/2006/relationships/image" Target="../media/image41.wmf"/><Relationship Id="rId1" Type="http://schemas.openxmlformats.org/officeDocument/2006/relationships/vmlDrawing" Target="../drawings/vmlDrawing4.vml"/><Relationship Id="rId6" Type="http://schemas.openxmlformats.org/officeDocument/2006/relationships/image" Target="../media/image36.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2.bin"/><Relationship Id="rId14" Type="http://schemas.openxmlformats.org/officeDocument/2006/relationships/image" Target="../media/image4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4.wmf"/><Relationship Id="rId4" Type="http://schemas.openxmlformats.org/officeDocument/2006/relationships/image" Target="../media/image43.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4.xml"/><Relationship Id="rId4" Type="http://schemas.openxmlformats.org/officeDocument/2006/relationships/image" Target="../media/image8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900.png"/><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oleObject" Target="../embeddings/oleObject29.bin"/><Relationship Id="rId7" Type="http://schemas.openxmlformats.org/officeDocument/2006/relationships/image" Target="../media/image93.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84.emf"/><Relationship Id="rId5" Type="http://schemas.openxmlformats.org/officeDocument/2006/relationships/oleObject" Target="../embeddings/oleObject30.bin"/><Relationship Id="rId4" Type="http://schemas.openxmlformats.org/officeDocument/2006/relationships/image" Target="../media/image83.emf"/></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6.emf"/><Relationship Id="rId5" Type="http://schemas.openxmlformats.org/officeDocument/2006/relationships/oleObject" Target="../embeddings/oleObject32.bin"/><Relationship Id="rId4" Type="http://schemas.openxmlformats.org/officeDocument/2006/relationships/image" Target="../media/image85.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8.emf"/><Relationship Id="rId5" Type="http://schemas.openxmlformats.org/officeDocument/2006/relationships/oleObject" Target="../embeddings/oleObject34.bin"/><Relationship Id="rId4" Type="http://schemas.openxmlformats.org/officeDocument/2006/relationships/image" Target="../media/image8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1.emf"/><Relationship Id="rId5" Type="http://schemas.openxmlformats.org/officeDocument/2006/relationships/oleObject" Target="../embeddings/oleObject37.bin"/><Relationship Id="rId4" Type="http://schemas.openxmlformats.org/officeDocument/2006/relationships/image" Target="../media/image90.emf"/></Relationships>
</file>

<file path=ppt/slides/_rels/slide45.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4.wmf"/><Relationship Id="rId5" Type="http://schemas.openxmlformats.org/officeDocument/2006/relationships/oleObject" Target="../embeddings/oleObject40.bin"/><Relationship Id="rId4" Type="http://schemas.openxmlformats.org/officeDocument/2006/relationships/image" Target="../media/image93.emf"/></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10.png"/><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 Id="rId14" Type="http://schemas.openxmlformats.org/officeDocument/2006/relationships/image" Target="../media/image9.wmf"/></Relationships>
</file>

<file path=ppt/slides/_rels/slide50.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1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080.png"/></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5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2.bin"/><Relationship Id="rId18" Type="http://schemas.openxmlformats.org/officeDocument/2006/relationships/image" Target="../media/image18.wmf"/><Relationship Id="rId3" Type="http://schemas.openxmlformats.org/officeDocument/2006/relationships/oleObject" Target="../embeddings/oleObject7.bin"/><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15.wmf"/><Relationship Id="rId17" Type="http://schemas.openxmlformats.org/officeDocument/2006/relationships/oleObject" Target="../embeddings/oleObject14.bin"/><Relationship Id="rId2" Type="http://schemas.openxmlformats.org/officeDocument/2006/relationships/slideLayout" Target="../slideLayouts/slideLayout2.xml"/><Relationship Id="rId16" Type="http://schemas.openxmlformats.org/officeDocument/2006/relationships/image" Target="../media/image17.wmf"/><Relationship Id="rId20" Type="http://schemas.openxmlformats.org/officeDocument/2006/relationships/image" Target="../media/image19.wmf"/><Relationship Id="rId1" Type="http://schemas.openxmlformats.org/officeDocument/2006/relationships/vmlDrawing" Target="../drawings/vmlDrawing2.vml"/><Relationship Id="rId6" Type="http://schemas.openxmlformats.org/officeDocument/2006/relationships/image" Target="../media/image12.wmf"/><Relationship Id="rId11" Type="http://schemas.openxmlformats.org/officeDocument/2006/relationships/oleObject" Target="../embeddings/oleObject11.bin"/><Relationship Id="rId24" Type="http://schemas.openxmlformats.org/officeDocument/2006/relationships/image" Target="../media/image21.wmf"/><Relationship Id="rId5" Type="http://schemas.openxmlformats.org/officeDocument/2006/relationships/oleObject" Target="../embeddings/oleObject8.bin"/><Relationship Id="rId15" Type="http://schemas.openxmlformats.org/officeDocument/2006/relationships/oleObject" Target="../embeddings/oleObject13.bin"/><Relationship Id="rId23" Type="http://schemas.openxmlformats.org/officeDocument/2006/relationships/oleObject" Target="../embeddings/oleObject17.bin"/><Relationship Id="rId10" Type="http://schemas.openxmlformats.org/officeDocument/2006/relationships/image" Target="../media/image14.wmf"/><Relationship Id="rId19" Type="http://schemas.openxmlformats.org/officeDocument/2006/relationships/oleObject" Target="../embeddings/oleObject15.bin"/><Relationship Id="rId4" Type="http://schemas.openxmlformats.org/officeDocument/2006/relationships/image" Target="../media/image11.wmf"/><Relationship Id="rId9" Type="http://schemas.openxmlformats.org/officeDocument/2006/relationships/oleObject" Target="../embeddings/oleObject10.bin"/><Relationship Id="rId14" Type="http://schemas.openxmlformats.org/officeDocument/2006/relationships/image" Target="../media/image16.wmf"/><Relationship Id="rId22" Type="http://schemas.openxmlformats.org/officeDocument/2006/relationships/image" Target="../media/image20.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9.emf"/></Relationships>
</file>

<file path=ppt/slides/_rels/slide61.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1.wmf"/><Relationship Id="rId5" Type="http://schemas.openxmlformats.org/officeDocument/2006/relationships/oleObject" Target="../embeddings/oleObject44.bin"/><Relationship Id="rId4" Type="http://schemas.openxmlformats.org/officeDocument/2006/relationships/image" Target="../media/image10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03.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04.emf"/></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15.png"/><Relationship Id="rId4" Type="http://schemas.openxmlformats.org/officeDocument/2006/relationships/oleObject" Target="../embeddings/oleObject48.bin"/></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2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ChangeArrowheads="1"/>
          </p:cNvSpPr>
          <p:nvPr/>
        </p:nvSpPr>
        <p:spPr bwMode="auto">
          <a:xfrm>
            <a:off x="914400" y="3657600"/>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33798" name="Rectangle 6"/>
          <p:cNvSpPr>
            <a:spLocks noGrp="1" noChangeArrowheads="1"/>
          </p:cNvSpPr>
          <p:nvPr>
            <p:ph type="subTitle" idx="1"/>
          </p:nvPr>
        </p:nvSpPr>
        <p:spPr>
          <a:xfrm>
            <a:off x="1631731" y="3860800"/>
            <a:ext cx="4438650" cy="1676400"/>
          </a:xfrm>
        </p:spPr>
        <p:txBody>
          <a:bodyPr/>
          <a:lstStyle/>
          <a:p>
            <a:pPr eaLnBrk="1" hangingPunct="1">
              <a:defRPr/>
            </a:pPr>
            <a:r>
              <a:rPr lang="zh-CN" altLang="en-US" sz="2800" b="1" dirty="0" smtClean="0">
                <a:effectLst>
                  <a:outerShdw blurRad="38100" dist="38100" dir="2700000" algn="tl">
                    <a:srgbClr val="C0C0C0"/>
                  </a:outerShdw>
                </a:effectLst>
                <a:ea typeface="黑体" pitchFamily="2" charset="-122"/>
              </a:rPr>
              <a:t>中国科学院自动化研究所</a:t>
            </a:r>
          </a:p>
          <a:p>
            <a:pPr eaLnBrk="1" hangingPunct="1">
              <a:defRPr/>
            </a:pPr>
            <a:r>
              <a:rPr lang="zh-CN" altLang="en-US" sz="2800" b="1" dirty="0" smtClean="0">
                <a:effectLst>
                  <a:outerShdw blurRad="38100" dist="38100" dir="2700000" algn="tl">
                    <a:srgbClr val="C0C0C0"/>
                  </a:outerShdw>
                </a:effectLst>
                <a:ea typeface="黑体" pitchFamily="2" charset="-122"/>
              </a:rPr>
              <a:t>邢登鹏</a:t>
            </a:r>
            <a:endParaRPr lang="en-US" altLang="zh-CN" sz="2800" b="1" dirty="0" smtClean="0">
              <a:effectLst>
                <a:outerShdw blurRad="38100" dist="38100" dir="2700000" algn="tl">
                  <a:srgbClr val="C0C0C0"/>
                </a:outerShdw>
              </a:effectLst>
              <a:ea typeface="黑体" pitchFamily="2" charset="-122"/>
            </a:endParaRPr>
          </a:p>
          <a:p>
            <a:pPr eaLnBrk="1" hangingPunct="1">
              <a:defRPr/>
            </a:pPr>
            <a:r>
              <a:rPr lang="en-US" altLang="zh-CN" sz="2400" b="1" dirty="0" smtClean="0">
                <a:effectLst>
                  <a:outerShdw blurRad="38100" dist="38100" dir="2700000" algn="tl">
                    <a:srgbClr val="C0C0C0"/>
                  </a:outerShdw>
                </a:effectLst>
                <a:ea typeface="黑体" pitchFamily="2" charset="-122"/>
              </a:rPr>
              <a:t>2019</a:t>
            </a:r>
            <a:r>
              <a:rPr lang="zh-CN" altLang="en-US" sz="2400" b="1" dirty="0" smtClean="0">
                <a:effectLst>
                  <a:outerShdw blurRad="38100" dist="38100" dir="2700000" algn="tl">
                    <a:srgbClr val="C0C0C0"/>
                  </a:outerShdw>
                </a:effectLst>
                <a:ea typeface="黑体" pitchFamily="2" charset="-122"/>
              </a:rPr>
              <a:t>年</a:t>
            </a:r>
            <a:r>
              <a:rPr lang="en-US" altLang="zh-CN" sz="2400" b="1" dirty="0" smtClean="0">
                <a:effectLst>
                  <a:outerShdw blurRad="38100" dist="38100" dir="2700000" algn="tl">
                    <a:srgbClr val="C0C0C0"/>
                  </a:outerShdw>
                </a:effectLst>
                <a:ea typeface="黑体" pitchFamily="2" charset="-122"/>
              </a:rPr>
              <a:t>11</a:t>
            </a:r>
            <a:r>
              <a:rPr lang="zh-CN" altLang="en-US" sz="2400" b="1" dirty="0" smtClean="0">
                <a:effectLst>
                  <a:outerShdw blurRad="38100" dist="38100" dir="2700000" algn="tl">
                    <a:srgbClr val="C0C0C0"/>
                  </a:outerShdw>
                </a:effectLst>
                <a:ea typeface="黑体" pitchFamily="2" charset="-122"/>
              </a:rPr>
              <a:t>月</a:t>
            </a:r>
            <a:r>
              <a:rPr lang="en-US" altLang="zh-CN" sz="2400" b="1" dirty="0" smtClean="0">
                <a:effectLst>
                  <a:outerShdw blurRad="38100" dist="38100" dir="2700000" algn="tl">
                    <a:srgbClr val="C0C0C0"/>
                  </a:outerShdw>
                </a:effectLst>
                <a:ea typeface="黑体" pitchFamily="2" charset="-122"/>
              </a:rPr>
              <a:t>29</a:t>
            </a:r>
            <a:r>
              <a:rPr lang="zh-CN" altLang="en-US" sz="2400" b="1" dirty="0" smtClean="0">
                <a:effectLst>
                  <a:outerShdw blurRad="38100" dist="38100" dir="2700000" algn="tl">
                    <a:srgbClr val="C0C0C0"/>
                  </a:outerShdw>
                </a:effectLst>
                <a:ea typeface="黑体" pitchFamily="2" charset="-122"/>
              </a:rPr>
              <a:t>日</a:t>
            </a:r>
          </a:p>
        </p:txBody>
      </p:sp>
      <p:sp>
        <p:nvSpPr>
          <p:cNvPr id="2052" name="标题 1"/>
          <p:cNvSpPr>
            <a:spLocks noGrp="1"/>
          </p:cNvSpPr>
          <p:nvPr>
            <p:ph type="ctrTitle"/>
          </p:nvPr>
        </p:nvSpPr>
        <p:spPr>
          <a:xfrm>
            <a:off x="560169" y="1671638"/>
            <a:ext cx="6583362" cy="1470025"/>
          </a:xfrm>
        </p:spPr>
        <p:txBody>
          <a:bodyPr/>
          <a:lstStyle/>
          <a:p>
            <a:pPr eaLnBrk="1" hangingPunct="1"/>
            <a:r>
              <a:rPr lang="zh-CN" altLang="en-US" b="1" dirty="0" smtClean="0"/>
              <a:t>机器人学</a:t>
            </a:r>
            <a:r>
              <a:rPr lang="en-US" altLang="zh-CN" b="1" dirty="0" smtClean="0"/>
              <a:t/>
            </a:r>
            <a:br>
              <a:rPr lang="en-US" altLang="zh-CN" b="1" dirty="0" smtClean="0"/>
            </a:br>
            <a:r>
              <a:rPr lang="en-US" altLang="zh-CN" b="1" dirty="0" smtClean="0"/>
              <a:t>Robotics</a:t>
            </a:r>
            <a:endParaRPr lang="zh-CN" altLang="en-US" b="1" dirty="0" smtClean="0"/>
          </a:p>
        </p:txBody>
      </p:sp>
      <p:pic>
        <p:nvPicPr>
          <p:cNvPr id="2053" name="Picture 2" descr="http://b.hiphotos.baidu.com/baike/c0%3Dbaike116%2C5%2C5%2C116%2C38/sign=2eb126f7201f95cab2f89ae4a87e145b/a5c27d1ed21b0ef4a26ebbd7d8c451da80cb3eb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15875"/>
            <a:ext cx="149383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AutoShape 2" descr="http://biorobotics.ri.cmu.edu/projects/modsnake/images/hidef/IMG_4778.jpg"/>
          <p:cNvSpPr>
            <a:spLocks noChangeAspect="1" noChangeArrowheads="1"/>
          </p:cNvSpPr>
          <p:nvPr/>
        </p:nvSpPr>
        <p:spPr bwMode="auto">
          <a:xfrm>
            <a:off x="76200" y="-182563"/>
            <a:ext cx="9486900" cy="711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230313"/>
            <a:ext cx="2352675" cy="485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E243A040-E5EE-455C-9FE4-B482C6ABCB0C}" type="slidenum">
              <a:rPr lang="en-US" altLang="zh-CN" smtClean="0"/>
              <a:pPr>
                <a:defRPr/>
              </a:pPr>
              <a:t>1</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变结构控制</a:t>
            </a:r>
          </a:p>
        </p:txBody>
      </p:sp>
      <p:sp>
        <p:nvSpPr>
          <p:cNvPr id="12292" name="Rectangle 3"/>
          <p:cNvSpPr>
            <a:spLocks noGrp="1" noChangeArrowheads="1"/>
          </p:cNvSpPr>
          <p:nvPr>
            <p:ph type="body" sz="half" idx="1"/>
          </p:nvPr>
        </p:nvSpPr>
        <p:spPr>
          <a:xfrm>
            <a:off x="250825" y="1052513"/>
            <a:ext cx="8642350" cy="5114925"/>
          </a:xfrm>
        </p:spPr>
        <p:txBody>
          <a:bodyPr/>
          <a:lstStyle/>
          <a:p>
            <a:pPr eaLnBrk="1" hangingPunct="1">
              <a:buClr>
                <a:schemeClr val="accent2"/>
              </a:buClr>
              <a:buSzPct val="70000"/>
              <a:buFont typeface="Wingdings" pitchFamily="2" charset="2"/>
              <a:buChar char="Ø"/>
            </a:pPr>
            <a:r>
              <a:rPr lang="zh-CN" altLang="en-US" sz="2400" dirty="0" smtClean="0">
                <a:ea typeface="黑体" pitchFamily="49" charset="-122"/>
              </a:rPr>
              <a:t>变结构控制系统中具有多个控制器，根据一定的规则在不同的情况下采用不同的控制器。</a:t>
            </a:r>
          </a:p>
          <a:p>
            <a:pPr eaLnBrk="1" hangingPunct="1">
              <a:buClr>
                <a:schemeClr val="accent2"/>
              </a:buClr>
              <a:buSzPct val="70000"/>
              <a:buFont typeface="Wingdings" pitchFamily="2" charset="2"/>
              <a:buChar char="Ø"/>
            </a:pPr>
            <a:r>
              <a:rPr lang="zh-CN" altLang="en-US" sz="2400" dirty="0" smtClean="0">
                <a:ea typeface="黑体" pitchFamily="49" charset="-122"/>
              </a:rPr>
              <a:t>变结构控制可用于具有不确定参数的非线性系统，解决非线性系统控制的鲁棒性问题。</a:t>
            </a:r>
          </a:p>
          <a:p>
            <a:pPr eaLnBrk="1" hangingPunct="1">
              <a:buClr>
                <a:schemeClr val="accent2"/>
              </a:buClr>
              <a:buSzPct val="70000"/>
              <a:buFont typeface="Wingdings" pitchFamily="2" charset="2"/>
              <a:buChar char="Ø"/>
            </a:pPr>
            <a:r>
              <a:rPr lang="zh-CN" altLang="en-US" sz="2400" dirty="0" smtClean="0">
                <a:ea typeface="黑体" pitchFamily="49" charset="-122"/>
              </a:rPr>
              <a:t>滑模变结构控制是变结构控制中的一种典型方案，它按照系统状态偏离滑模面的程度来变更控制器结构，是使系统按照滑模面规定的规律运行的一种控制方法。</a:t>
            </a:r>
          </a:p>
        </p:txBody>
      </p:sp>
      <p:sp>
        <p:nvSpPr>
          <p:cNvPr id="12293" name="Rectangle 4"/>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 name="矩形 1"/>
          <p:cNvSpPr/>
          <p:nvPr/>
        </p:nvSpPr>
        <p:spPr>
          <a:xfrm>
            <a:off x="260349" y="3835400"/>
            <a:ext cx="8479205" cy="1569660"/>
          </a:xfrm>
          <a:prstGeom prst="rect">
            <a:avLst/>
          </a:prstGeom>
        </p:spPr>
        <p:txBody>
          <a:bodyPr wrap="square">
            <a:spAutoFit/>
          </a:bodyPr>
          <a:lstStyle/>
          <a:p>
            <a:pPr marL="342000" indent="-342000">
              <a:buClr>
                <a:schemeClr val="accent2"/>
              </a:buClr>
              <a:buSzPct val="70000"/>
              <a:buFont typeface="Wingdings" pitchFamily="2" charset="2"/>
              <a:buChar char="Ø"/>
              <a:defRPr/>
            </a:pPr>
            <a:r>
              <a:rPr lang="zh-CN" altLang="en-US" dirty="0">
                <a:ea typeface="黑体" pitchFamily="49" charset="-122"/>
              </a:rPr>
              <a:t>滑模变结构控制在本质上分为两部分：一部分是在滑模面上的基于制动模型的近似控制，相当于系统的连续控制，</a:t>
            </a:r>
            <a:r>
              <a:rPr lang="zh-CN" altLang="en-US" dirty="0">
                <a:latin typeface="+mn-lt"/>
                <a:ea typeface="黑体" pitchFamily="49" charset="-122"/>
              </a:rPr>
              <a:t>有利于</a:t>
            </a:r>
            <a:r>
              <a:rPr lang="zh-CN" altLang="en-US" dirty="0">
                <a:ea typeface="黑体" pitchFamily="49" charset="-122"/>
              </a:rPr>
              <a:t>消除系统的抖动；另一部分是在达到滑移面之前的控制，可以保证滑模系统的相轨迹达到滑模面。</a:t>
            </a:r>
          </a:p>
        </p:txBody>
      </p:sp>
      <p:sp>
        <p:nvSpPr>
          <p:cNvPr id="3" name="灯片编号占位符 2"/>
          <p:cNvSpPr>
            <a:spLocks noGrp="1"/>
          </p:cNvSpPr>
          <p:nvPr>
            <p:ph type="sldNum" sz="quarter" idx="10"/>
          </p:nvPr>
        </p:nvSpPr>
        <p:spPr/>
        <p:txBody>
          <a:bodyPr/>
          <a:lstStyle/>
          <a:p>
            <a:pPr>
              <a:defRPr/>
            </a:pPr>
            <a:fld id="{AEA22917-BFDF-42F4-8D4A-59CA6C8D44F5}" type="slidenum">
              <a:rPr lang="en-US" altLang="zh-CN" smtClean="0"/>
              <a:pPr>
                <a:defRPr/>
              </a:pPr>
              <a:t>10</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变结构控制</a:t>
            </a:r>
          </a:p>
        </p:txBody>
      </p:sp>
      <p:sp>
        <p:nvSpPr>
          <p:cNvPr id="14339" name="Rectangle 3"/>
          <p:cNvSpPr>
            <a:spLocks noChangeArrowheads="1"/>
          </p:cNvSpPr>
          <p:nvPr/>
        </p:nvSpPr>
        <p:spPr bwMode="auto">
          <a:xfrm>
            <a:off x="468313" y="974725"/>
            <a:ext cx="34163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latin typeface="黑体" pitchFamily="49" charset="-122"/>
                <a:ea typeface="黑体" pitchFamily="49" charset="-122"/>
              </a:rPr>
              <a:t>有一控制系统状态方程 </a:t>
            </a:r>
          </a:p>
        </p:txBody>
      </p:sp>
      <p:sp>
        <p:nvSpPr>
          <p:cNvPr id="14340" name="Rectangle 6"/>
          <p:cNvSpPr>
            <a:spLocks noChangeArrowheads="1"/>
          </p:cNvSpPr>
          <p:nvPr/>
        </p:nvSpPr>
        <p:spPr bwMode="auto">
          <a:xfrm>
            <a:off x="468313" y="1524000"/>
            <a:ext cx="26463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latin typeface="黑体" pitchFamily="49" charset="-122"/>
                <a:ea typeface="黑体" pitchFamily="49" charset="-122"/>
              </a:rPr>
              <a:t>需要确定切换函数</a:t>
            </a:r>
          </a:p>
        </p:txBody>
      </p:sp>
      <p:sp>
        <p:nvSpPr>
          <p:cNvPr id="14341" name="Rectangle 11"/>
          <p:cNvSpPr>
            <a:spLocks noChangeArrowheads="1"/>
          </p:cNvSpPr>
          <p:nvPr/>
        </p:nvSpPr>
        <p:spPr bwMode="auto">
          <a:xfrm>
            <a:off x="468313" y="2120900"/>
            <a:ext cx="2032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latin typeface="黑体" pitchFamily="49" charset="-122"/>
                <a:ea typeface="黑体" pitchFamily="49" charset="-122"/>
              </a:rPr>
              <a:t>求解控制作用</a:t>
            </a:r>
          </a:p>
        </p:txBody>
      </p:sp>
      <p:sp>
        <p:nvSpPr>
          <p:cNvPr id="14342" name="Rectangle 14"/>
          <p:cNvSpPr>
            <a:spLocks noChangeArrowheads="1"/>
          </p:cNvSpPr>
          <p:nvPr/>
        </p:nvSpPr>
        <p:spPr bwMode="auto">
          <a:xfrm>
            <a:off x="468313" y="2813993"/>
            <a:ext cx="49552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a:latin typeface="黑体" pitchFamily="49" charset="-122"/>
                <a:ea typeface="黑体" pitchFamily="49" charset="-122"/>
              </a:rPr>
              <a:t>其中切换函数     </a:t>
            </a:r>
            <a:r>
              <a:rPr kumimoji="0" lang="zh-CN" altLang="en-US" sz="2400" dirty="0" smtClean="0">
                <a:latin typeface="黑体" pitchFamily="49" charset="-122"/>
                <a:ea typeface="黑体" pitchFamily="49" charset="-122"/>
              </a:rPr>
              <a:t>应</a:t>
            </a:r>
            <a:r>
              <a:rPr kumimoji="0" lang="zh-CN" altLang="en-US" sz="2400" dirty="0">
                <a:latin typeface="黑体" pitchFamily="49" charset="-122"/>
                <a:ea typeface="黑体" pitchFamily="49" charset="-122"/>
              </a:rPr>
              <a:t>满足一下条件</a:t>
            </a:r>
          </a:p>
        </p:txBody>
      </p:sp>
      <p:sp>
        <p:nvSpPr>
          <p:cNvPr id="14343" name="Rectangle 15"/>
          <p:cNvSpPr>
            <a:spLocks noChangeArrowheads="1"/>
          </p:cNvSpPr>
          <p:nvPr/>
        </p:nvSpPr>
        <p:spPr bwMode="auto">
          <a:xfrm>
            <a:off x="468313" y="3319463"/>
            <a:ext cx="4186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latin typeface="黑体" pitchFamily="49" charset="-122"/>
                <a:ea typeface="黑体" pitchFamily="49" charset="-122"/>
              </a:rPr>
              <a:t>（</a:t>
            </a:r>
            <a:r>
              <a:rPr kumimoji="0" lang="en-US" altLang="zh-CN" sz="2400">
                <a:latin typeface="黑体" pitchFamily="49" charset="-122"/>
                <a:ea typeface="黑体" pitchFamily="49" charset="-122"/>
              </a:rPr>
              <a:t>1</a:t>
            </a:r>
            <a:r>
              <a:rPr kumimoji="0" lang="zh-CN" altLang="en-US" sz="2400">
                <a:latin typeface="黑体" pitchFamily="49" charset="-122"/>
                <a:ea typeface="黑体" pitchFamily="49" charset="-122"/>
              </a:rPr>
              <a:t>）可微；（</a:t>
            </a:r>
            <a:r>
              <a:rPr kumimoji="0" lang="en-US" altLang="zh-CN" sz="2400">
                <a:latin typeface="黑体" pitchFamily="49" charset="-122"/>
                <a:ea typeface="黑体" pitchFamily="49" charset="-122"/>
              </a:rPr>
              <a:t>2</a:t>
            </a:r>
            <a:r>
              <a:rPr kumimoji="0" lang="zh-CN" altLang="en-US" sz="2400">
                <a:latin typeface="黑体" pitchFamily="49" charset="-122"/>
                <a:ea typeface="黑体" pitchFamily="49" charset="-122"/>
              </a:rPr>
              <a:t>）过原点，即</a:t>
            </a:r>
          </a:p>
        </p:txBody>
      </p:sp>
      <p:sp>
        <p:nvSpPr>
          <p:cNvPr id="27" name="Rectangle 3"/>
          <p:cNvSpPr>
            <a:spLocks noRot="1" noChangeAspect="1" noMove="1" noResize="1" noEditPoints="1" noAdjustHandles="1" noChangeArrowheads="1" noChangeShapeType="1" noTextEdit="1"/>
          </p:cNvSpPr>
          <p:nvPr/>
        </p:nvSpPr>
        <p:spPr bwMode="auto">
          <a:xfrm>
            <a:off x="3943033" y="974943"/>
            <a:ext cx="1983941" cy="461665"/>
          </a:xfrm>
          <a:prstGeom prst="rect">
            <a:avLst/>
          </a:prstGeom>
          <a:blipFill rotWithShape="1">
            <a:blip r:embed="rId2"/>
            <a:stretch>
              <a:fillRect r="-308" b="-1842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sp>
        <p:nvSpPr>
          <p:cNvPr id="28" name="Rectangle 3"/>
          <p:cNvSpPr>
            <a:spLocks noRot="1" noChangeAspect="1" noMove="1" noResize="1" noEditPoints="1" noAdjustHandles="1" noChangeArrowheads="1" noChangeShapeType="1" noTextEdit="1"/>
          </p:cNvSpPr>
          <p:nvPr/>
        </p:nvSpPr>
        <p:spPr bwMode="auto">
          <a:xfrm>
            <a:off x="3257233" y="1529924"/>
            <a:ext cx="839845" cy="461665"/>
          </a:xfrm>
          <a:prstGeom prst="rect">
            <a:avLst/>
          </a:prstGeom>
          <a:blipFill rotWithShape="1">
            <a:blip r:embed="rId3"/>
            <a:stretch>
              <a:fillRect r="-1449" b="-1842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sp>
        <p:nvSpPr>
          <p:cNvPr id="29" name="Rectangle 3"/>
          <p:cNvSpPr>
            <a:spLocks noRot="1" noChangeAspect="1" noMove="1" noResize="1" noEditPoints="1" noAdjustHandles="1" noChangeArrowheads="1" noChangeShapeType="1" noTextEdit="1"/>
          </p:cNvSpPr>
          <p:nvPr/>
        </p:nvSpPr>
        <p:spPr bwMode="auto">
          <a:xfrm>
            <a:off x="2843213" y="1972379"/>
            <a:ext cx="2627194" cy="844847"/>
          </a:xfrm>
          <a:prstGeom prst="rect">
            <a:avLst/>
          </a:prstGeom>
          <a:blipFill rotWithShape="1">
            <a:blip r:embed="rId4"/>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sp>
        <p:nvSpPr>
          <p:cNvPr id="30" name="Rectangle 3"/>
          <p:cNvSpPr>
            <a:spLocks noRot="1" noChangeAspect="1" noMove="1" noResize="1" noEditPoints="1" noAdjustHandles="1" noChangeArrowheads="1" noChangeShapeType="1" noTextEdit="1"/>
          </p:cNvSpPr>
          <p:nvPr/>
        </p:nvSpPr>
        <p:spPr bwMode="auto">
          <a:xfrm>
            <a:off x="2318755" y="2808495"/>
            <a:ext cx="839845" cy="461665"/>
          </a:xfrm>
          <a:prstGeom prst="rect">
            <a:avLst/>
          </a:prstGeom>
          <a:blipFill rotWithShape="1">
            <a:blip r:embed="rId5"/>
            <a:stretch>
              <a:fillRect r="-1449" b="-2000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sp>
        <p:nvSpPr>
          <p:cNvPr id="31" name="Rectangle 3"/>
          <p:cNvSpPr>
            <a:spLocks noRot="1" noChangeAspect="1" noMove="1" noResize="1" noEditPoints="1" noAdjustHandles="1" noChangeArrowheads="1" noChangeShapeType="1" noTextEdit="1"/>
          </p:cNvSpPr>
          <p:nvPr/>
        </p:nvSpPr>
        <p:spPr bwMode="auto">
          <a:xfrm>
            <a:off x="4600169" y="3318728"/>
            <a:ext cx="1406026" cy="461665"/>
          </a:xfrm>
          <a:prstGeom prst="rect">
            <a:avLst/>
          </a:prstGeom>
          <a:blipFill rotWithShape="1">
            <a:blip r:embed="rId6"/>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sp>
        <p:nvSpPr>
          <p:cNvPr id="14349" name="Rectangle 14"/>
          <p:cNvSpPr>
            <a:spLocks noChangeArrowheads="1"/>
          </p:cNvSpPr>
          <p:nvPr/>
        </p:nvSpPr>
        <p:spPr bwMode="auto">
          <a:xfrm>
            <a:off x="468313" y="4411663"/>
            <a:ext cx="7767637"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en-US" altLang="zh-CN" sz="2400">
                <a:latin typeface="黑体" pitchFamily="49" charset="-122"/>
                <a:ea typeface="黑体" pitchFamily="49" charset="-122"/>
              </a:rPr>
              <a:t>(1)</a:t>
            </a:r>
            <a:r>
              <a:rPr kumimoji="0" lang="zh-CN" altLang="en-US" sz="2400">
                <a:latin typeface="黑体" pitchFamily="49" charset="-122"/>
                <a:ea typeface="黑体" pitchFamily="49" charset="-122"/>
              </a:rPr>
              <a:t>满足可达性条件，即在切换面以外的运动点都将在有限时间内到达切换面；</a:t>
            </a:r>
            <a:endParaRPr kumimoji="0" lang="en-US" altLang="zh-CN" sz="2400">
              <a:latin typeface="黑体" pitchFamily="49" charset="-122"/>
              <a:ea typeface="黑体" pitchFamily="49" charset="-122"/>
            </a:endParaRPr>
          </a:p>
          <a:p>
            <a:pPr eaLnBrk="1" hangingPunct="1">
              <a:lnSpc>
                <a:spcPct val="150000"/>
              </a:lnSpc>
              <a:spcBef>
                <a:spcPct val="0"/>
              </a:spcBef>
              <a:buFontTx/>
              <a:buNone/>
            </a:pPr>
            <a:r>
              <a:rPr kumimoji="0" lang="en-US" altLang="zh-CN" sz="2400">
                <a:latin typeface="黑体" pitchFamily="49" charset="-122"/>
                <a:ea typeface="黑体" pitchFamily="49" charset="-122"/>
              </a:rPr>
              <a:t>(2)</a:t>
            </a:r>
            <a:r>
              <a:rPr kumimoji="0" lang="zh-CN" altLang="en-US" sz="2400">
                <a:latin typeface="黑体" pitchFamily="49" charset="-122"/>
                <a:ea typeface="黑体" pitchFamily="49" charset="-122"/>
              </a:rPr>
              <a:t>滑动模态存在性；</a:t>
            </a:r>
            <a:endParaRPr kumimoji="0" lang="en-US" altLang="zh-CN" sz="2400">
              <a:latin typeface="黑体" pitchFamily="49" charset="-122"/>
              <a:ea typeface="黑体" pitchFamily="49" charset="-122"/>
            </a:endParaRPr>
          </a:p>
          <a:p>
            <a:pPr eaLnBrk="1" hangingPunct="1">
              <a:lnSpc>
                <a:spcPct val="150000"/>
              </a:lnSpc>
              <a:spcBef>
                <a:spcPct val="0"/>
              </a:spcBef>
              <a:buFontTx/>
              <a:buNone/>
            </a:pPr>
            <a:r>
              <a:rPr kumimoji="0" lang="en-US" altLang="zh-CN" sz="2400">
                <a:latin typeface="黑体" pitchFamily="49" charset="-122"/>
                <a:ea typeface="黑体" pitchFamily="49" charset="-122"/>
              </a:rPr>
              <a:t>(3)</a:t>
            </a:r>
            <a:r>
              <a:rPr kumimoji="0" lang="zh-CN" altLang="en-US" sz="2400">
                <a:latin typeface="黑体" pitchFamily="49" charset="-122"/>
                <a:ea typeface="黑体" pitchFamily="49" charset="-122"/>
              </a:rPr>
              <a:t>保证滑动模态运动的稳定性；</a:t>
            </a:r>
          </a:p>
        </p:txBody>
      </p:sp>
      <p:sp>
        <p:nvSpPr>
          <p:cNvPr id="14350" name="Rectangle 3"/>
          <p:cNvSpPr>
            <a:spLocks noChangeArrowheads="1"/>
          </p:cNvSpPr>
          <p:nvPr/>
        </p:nvSpPr>
        <p:spPr bwMode="auto">
          <a:xfrm>
            <a:off x="468313" y="4033838"/>
            <a:ext cx="26463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latin typeface="黑体" pitchFamily="49" charset="-122"/>
                <a:ea typeface="黑体" pitchFamily="49" charset="-122"/>
              </a:rPr>
              <a:t>滑模变结构的条件</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11</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变结构控制</a:t>
            </a:r>
          </a:p>
        </p:txBody>
      </p:sp>
      <p:sp>
        <p:nvSpPr>
          <p:cNvPr id="13315" name="Rectangle 3"/>
          <p:cNvSpPr>
            <a:spLocks noChangeArrowheads="1"/>
          </p:cNvSpPr>
          <p:nvPr/>
        </p:nvSpPr>
        <p:spPr bwMode="auto">
          <a:xfrm>
            <a:off x="468313" y="974725"/>
            <a:ext cx="203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a:latin typeface="黑体" pitchFamily="49" charset="-122"/>
                <a:ea typeface="黑体" pitchFamily="49" charset="-122"/>
              </a:rPr>
              <a:t>有一个切换面</a:t>
            </a:r>
          </a:p>
        </p:txBody>
      </p:sp>
      <p:sp>
        <p:nvSpPr>
          <p:cNvPr id="13316" name="Rectangle 6"/>
          <p:cNvSpPr>
            <a:spLocks noChangeArrowheads="1"/>
          </p:cNvSpPr>
          <p:nvPr/>
        </p:nvSpPr>
        <p:spPr bwMode="auto">
          <a:xfrm>
            <a:off x="3686175" y="1004888"/>
            <a:ext cx="38782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a:latin typeface="黑体" pitchFamily="49" charset="-122"/>
                <a:ea typeface="黑体" pitchFamily="49" charset="-122"/>
              </a:rPr>
              <a:t>将状态空间分成上下两部分</a:t>
            </a:r>
          </a:p>
        </p:txBody>
      </p:sp>
      <p:sp>
        <p:nvSpPr>
          <p:cNvPr id="13317" name="Rectangle 14"/>
          <p:cNvSpPr>
            <a:spLocks noChangeArrowheads="1"/>
          </p:cNvSpPr>
          <p:nvPr/>
        </p:nvSpPr>
        <p:spPr bwMode="auto">
          <a:xfrm>
            <a:off x="478224" y="2397718"/>
            <a:ext cx="8032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切换面上的运动点有</a:t>
            </a:r>
            <a:r>
              <a:rPr kumimoji="0" lang="en-US" altLang="zh-CN" sz="2400" dirty="0" smtClean="0">
                <a:latin typeface="黑体" pitchFamily="49" charset="-122"/>
                <a:ea typeface="黑体" pitchFamily="49" charset="-122"/>
              </a:rPr>
              <a:t>3</a:t>
            </a:r>
            <a:r>
              <a:rPr kumimoji="0" lang="zh-CN" altLang="en-US" sz="2400" dirty="0" smtClean="0">
                <a:latin typeface="黑体" pitchFamily="49" charset="-122"/>
                <a:ea typeface="黑体" pitchFamily="49" charset="-122"/>
              </a:rPr>
              <a:t>种情况：通常点、起始点、终止点。</a:t>
            </a:r>
            <a:endParaRPr kumimoji="0" lang="zh-CN" altLang="en-US" sz="2400" dirty="0">
              <a:latin typeface="黑体" pitchFamily="49" charset="-122"/>
              <a:ea typeface="黑体" pitchFamily="49" charset="-122"/>
            </a:endParaRPr>
          </a:p>
        </p:txBody>
      </p:sp>
      <p:sp>
        <p:nvSpPr>
          <p:cNvPr id="28" name="Rectangle 3"/>
          <p:cNvSpPr>
            <a:spLocks noRot="1" noChangeAspect="1" noMove="1" noResize="1" noEditPoints="1" noAdjustHandles="1" noChangeArrowheads="1" noChangeShapeType="1" noTextEdit="1"/>
          </p:cNvSpPr>
          <p:nvPr/>
        </p:nvSpPr>
        <p:spPr bwMode="auto">
          <a:xfrm>
            <a:off x="2370693" y="1017360"/>
            <a:ext cx="1408912" cy="461665"/>
          </a:xfrm>
          <a:prstGeom prst="rect">
            <a:avLst/>
          </a:prstGeom>
          <a:blipFill rotWithShape="1">
            <a:blip r:embed="rId2"/>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pic>
        <p:nvPicPr>
          <p:cNvPr id="13324" name="Picture 27"/>
          <p:cNvPicPr>
            <a:picLocks noChangeAspect="1" noChangeArrowheads="1"/>
          </p:cNvPicPr>
          <p:nvPr/>
        </p:nvPicPr>
        <p:blipFill>
          <a:blip r:embed="rId3">
            <a:extLst>
              <a:ext uri="{28A0092B-C50C-407E-A947-70E740481C1C}">
                <a14:useLocalDpi xmlns:a14="http://schemas.microsoft.com/office/drawing/2010/main" val="0"/>
              </a:ext>
            </a:extLst>
          </a:blip>
          <a:srcRect l="34029" t="37871" r="45625" b="39568"/>
          <a:stretch>
            <a:fillRect/>
          </a:stretch>
        </p:blipFill>
        <p:spPr bwMode="auto">
          <a:xfrm>
            <a:off x="2739778" y="4954716"/>
            <a:ext cx="3146191" cy="190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3"/>
          <p:cNvSpPr>
            <a:spLocks noRot="1" noChangeAspect="1" noMove="1" noResize="1" noEditPoints="1" noAdjustHandles="1" noChangeArrowheads="1" noChangeShapeType="1" noTextEdit="1"/>
          </p:cNvSpPr>
          <p:nvPr/>
        </p:nvSpPr>
        <p:spPr bwMode="auto">
          <a:xfrm>
            <a:off x="2034221" y="1446651"/>
            <a:ext cx="982257" cy="461665"/>
          </a:xfrm>
          <a:prstGeom prst="rect">
            <a:avLst/>
          </a:prstGeom>
          <a:blipFill rotWithShape="1">
            <a:blip r:embed="rId4"/>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p:sp>
        <p:nvSpPr>
          <p:cNvPr id="36" name="Rectangle 3"/>
          <p:cNvSpPr>
            <a:spLocks noRot="1" noChangeAspect="1" noMove="1" noResize="1" noEditPoints="1" noAdjustHandles="1" noChangeArrowheads="1" noChangeShapeType="1" noTextEdit="1"/>
          </p:cNvSpPr>
          <p:nvPr/>
        </p:nvSpPr>
        <p:spPr bwMode="auto">
          <a:xfrm>
            <a:off x="4288478" y="1479025"/>
            <a:ext cx="982257" cy="461665"/>
          </a:xfrm>
          <a:prstGeom prst="rect">
            <a:avLst/>
          </a:prstGeom>
          <a:blipFill rotWithShape="1">
            <a:blip r:embed="rId5"/>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AlternateContent xmlns:mc="http://schemas.openxmlformats.org/markup-compatibility/2006" xmlns:a14="http://schemas.microsoft.com/office/drawing/2010/main">
        <mc:Choice Requires="a14">
          <p:sp>
            <p:nvSpPr>
              <p:cNvPr id="15" name="Rectangle 3"/>
              <p:cNvSpPr>
                <a:spLocks noChangeArrowheads="1"/>
              </p:cNvSpPr>
              <p:nvPr/>
            </p:nvSpPr>
            <p:spPr bwMode="auto">
              <a:xfrm>
                <a:off x="493349" y="1947189"/>
                <a:ext cx="440973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称</a:t>
                </a:r>
                <a14:m>
                  <m:oMath xmlns:m="http://schemas.openxmlformats.org/officeDocument/2006/math">
                    <m:r>
                      <a:rPr kumimoji="0" lang="en-US" altLang="zh-CN" sz="2400" b="0" i="1" smtClean="0">
                        <a:latin typeface="Cambria Math"/>
                        <a:ea typeface="黑体" pitchFamily="49" charset="-122"/>
                      </a:rPr>
                      <m:t>𝑠</m:t>
                    </m:r>
                    <m:d>
                      <m:dPr>
                        <m:ctrlPr>
                          <a:rPr kumimoji="0" lang="en-US" altLang="zh-CN" sz="2400" b="0" i="1" smtClean="0">
                            <a:latin typeface="Cambria Math"/>
                            <a:ea typeface="黑体" pitchFamily="49" charset="-122"/>
                          </a:rPr>
                        </m:ctrlPr>
                      </m:dPr>
                      <m:e>
                        <m:r>
                          <a:rPr kumimoji="0" lang="en-US" altLang="zh-CN" sz="2400" b="0" i="1" smtClean="0">
                            <a:latin typeface="Cambria Math"/>
                            <a:ea typeface="黑体" pitchFamily="49" charset="-122"/>
                          </a:rPr>
                          <m:t>𝑥</m:t>
                        </m:r>
                      </m:e>
                    </m:d>
                    <m:r>
                      <a:rPr kumimoji="0" lang="en-US" altLang="zh-CN" sz="2400" b="0" i="1" smtClean="0">
                        <a:latin typeface="Cambria Math"/>
                        <a:ea typeface="黑体" pitchFamily="49" charset="-122"/>
                      </a:rPr>
                      <m:t>=0</m:t>
                    </m:r>
                  </m:oMath>
                </a14:m>
                <a:r>
                  <a:rPr kumimoji="0" lang="zh-CN" altLang="en-US" sz="2400" dirty="0" smtClean="0">
                    <a:latin typeface="黑体" pitchFamily="49" charset="-122"/>
                    <a:ea typeface="黑体" pitchFamily="49" charset="-122"/>
                  </a:rPr>
                  <a:t>为滑模面、切换面。</a:t>
                </a:r>
                <a:endParaRPr kumimoji="0" lang="zh-CN" altLang="en-US" sz="2400" dirty="0">
                  <a:latin typeface="黑体" pitchFamily="49" charset="-122"/>
                  <a:ea typeface="黑体" pitchFamily="49" charset="-122"/>
                </a:endParaRPr>
              </a:p>
            </p:txBody>
          </p:sp>
        </mc:Choice>
        <mc:Fallback xmlns="">
          <p:sp>
            <p:nvSpPr>
              <p:cNvPr id="15" name="Rectangle 3"/>
              <p:cNvSpPr>
                <a:spLocks noRot="1" noChangeAspect="1" noMove="1" noResize="1" noEditPoints="1" noAdjustHandles="1" noChangeArrowheads="1" noChangeShapeType="1" noTextEdit="1"/>
              </p:cNvSpPr>
              <p:nvPr/>
            </p:nvSpPr>
            <p:spPr bwMode="auto">
              <a:xfrm>
                <a:off x="493349" y="1947189"/>
                <a:ext cx="4409733" cy="461665"/>
              </a:xfrm>
              <a:prstGeom prst="rect">
                <a:avLst/>
              </a:prstGeom>
              <a:blipFill rotWithShape="1">
                <a:blip r:embed="rId6"/>
                <a:stretch>
                  <a:fillRect l="-2213" t="-13158" r="-1107" b="-263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TextBox 1"/>
          <p:cNvSpPr txBox="1"/>
          <p:nvPr/>
        </p:nvSpPr>
        <p:spPr>
          <a:xfrm>
            <a:off x="461598" y="2859383"/>
            <a:ext cx="7891093" cy="2308324"/>
          </a:xfrm>
          <a:prstGeom prst="rect">
            <a:avLst/>
          </a:prstGeom>
          <a:noFill/>
        </p:spPr>
        <p:txBody>
          <a:bodyPr wrap="square" rtlCol="0">
            <a:spAutoFit/>
          </a:bodyPr>
          <a:lstStyle/>
          <a:p>
            <a:pPr>
              <a:lnSpc>
                <a:spcPct val="150000"/>
              </a:lnSpc>
            </a:pPr>
            <a:r>
              <a:rPr kumimoji="0" lang="zh-CN" altLang="en-US" dirty="0">
                <a:latin typeface="黑体" pitchFamily="49" charset="-122"/>
                <a:ea typeface="黑体" pitchFamily="49" charset="-122"/>
              </a:rPr>
              <a:t>若切换面上某一区域内所有点都是终止点，则一旦状态点趋近该</a:t>
            </a:r>
            <a:r>
              <a:rPr kumimoji="0" lang="zh-CN" altLang="en-US" dirty="0" smtClean="0">
                <a:latin typeface="黑体" pitchFamily="49" charset="-122"/>
                <a:ea typeface="黑体" pitchFamily="49" charset="-122"/>
              </a:rPr>
              <a:t>区域，就会被“吸引”到该区域内运动。称在切换面内所有的点都是终止点的区域为“滑动模态”区域。系统在滑动模态区域中的运动就叫做“滑动模态运动”。</a:t>
            </a:r>
            <a:endParaRPr lang="zh-CN" altLang="en-US" dirty="0"/>
          </a:p>
        </p:txBody>
      </p:sp>
      <p:sp>
        <p:nvSpPr>
          <p:cNvPr id="3" name="灯片编号占位符 2"/>
          <p:cNvSpPr>
            <a:spLocks noGrp="1"/>
          </p:cNvSpPr>
          <p:nvPr>
            <p:ph type="sldNum" sz="quarter" idx="10"/>
          </p:nvPr>
        </p:nvSpPr>
        <p:spPr/>
        <p:txBody>
          <a:bodyPr/>
          <a:lstStyle/>
          <a:p>
            <a:pPr>
              <a:defRPr/>
            </a:pPr>
            <a:fld id="{AEA22917-BFDF-42F4-8D4A-59CA6C8D44F5}" type="slidenum">
              <a:rPr lang="en-US" altLang="zh-CN" smtClean="0"/>
              <a:pPr>
                <a:defRPr/>
              </a:pPr>
              <a:t>12</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变结构控制</a:t>
            </a:r>
          </a:p>
        </p:txBody>
      </p:sp>
      <p:sp>
        <p:nvSpPr>
          <p:cNvPr id="13315" name="Rectangle 3"/>
          <p:cNvSpPr>
            <a:spLocks noChangeArrowheads="1"/>
          </p:cNvSpPr>
          <p:nvPr/>
        </p:nvSpPr>
        <p:spPr bwMode="auto">
          <a:xfrm>
            <a:off x="468313" y="974874"/>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局部到达条件</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5" name="Rectangle 3"/>
              <p:cNvSpPr>
                <a:spLocks noChangeArrowheads="1"/>
              </p:cNvSpPr>
              <p:nvPr/>
            </p:nvSpPr>
            <p:spPr bwMode="auto">
              <a:xfrm>
                <a:off x="3589364" y="1344801"/>
                <a:ext cx="1810687" cy="10529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d>
                        <m:dPr>
                          <m:begChr m:val="{"/>
                          <m:endChr m:val=""/>
                          <m:ctrlPr>
                            <a:rPr kumimoji="0" lang="en-US" altLang="zh-CN" sz="2400" i="1" smtClean="0">
                              <a:latin typeface="Cambria Math"/>
                              <a:ea typeface="黑体" pitchFamily="49" charset="-122"/>
                            </a:rPr>
                          </m:ctrlPr>
                        </m:dPr>
                        <m:e>
                          <m:m>
                            <m:mPr>
                              <m:mcs>
                                <m:mc>
                                  <m:mcPr>
                                    <m:count m:val="1"/>
                                    <m:mcJc m:val="center"/>
                                  </m:mcPr>
                                </m:mc>
                              </m:mcs>
                              <m:ctrlPr>
                                <a:rPr kumimoji="0" lang="en-US" altLang="zh-CN" sz="2400" i="1" smtClean="0">
                                  <a:latin typeface="Cambria Math"/>
                                  <a:ea typeface="黑体" pitchFamily="49" charset="-122"/>
                                </a:rPr>
                              </m:ctrlPr>
                            </m:mPr>
                            <m:mr>
                              <m:e>
                                <m:func>
                                  <m:funcPr>
                                    <m:ctrlPr>
                                      <a:rPr kumimoji="0" lang="en-US" altLang="zh-CN" sz="2400" i="1" smtClean="0">
                                        <a:latin typeface="Cambria Math"/>
                                        <a:ea typeface="黑体" pitchFamily="49" charset="-122"/>
                                      </a:rPr>
                                    </m:ctrlPr>
                                  </m:funcPr>
                                  <m:fName>
                                    <m:limLow>
                                      <m:limLowPr>
                                        <m:ctrlPr>
                                          <a:rPr kumimoji="0" lang="en-US" altLang="zh-CN" sz="2400" i="1" smtClean="0">
                                            <a:latin typeface="Cambria Math"/>
                                            <a:ea typeface="黑体" pitchFamily="49" charset="-122"/>
                                          </a:rPr>
                                        </m:ctrlPr>
                                      </m:limLowPr>
                                      <m:e>
                                        <m:r>
                                          <m:rPr>
                                            <m:sty m:val="p"/>
                                            <m:brk m:alnAt="7"/>
                                          </m:rPr>
                                          <a:rPr kumimoji="0" lang="en-US" altLang="zh-CN" sz="2400" i="0" smtClean="0">
                                            <a:latin typeface="Cambria Math"/>
                                            <a:ea typeface="黑体" pitchFamily="49" charset="-122"/>
                                          </a:rPr>
                                          <m:t>l</m:t>
                                        </m:r>
                                        <m:r>
                                          <m:rPr>
                                            <m:sty m:val="p"/>
                                          </m:rPr>
                                          <a:rPr kumimoji="0" lang="en-US" altLang="zh-CN" sz="2400" i="0" smtClean="0">
                                            <a:latin typeface="Cambria Math"/>
                                            <a:ea typeface="黑体" pitchFamily="49" charset="-122"/>
                                          </a:rPr>
                                          <m:t>im</m:t>
                                        </m:r>
                                      </m:e>
                                      <m:lim>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sSup>
                                          <m:sSupPr>
                                            <m:ctrlPr>
                                              <a:rPr kumimoji="0" lang="en-US" altLang="zh-CN" sz="2400" b="0" i="1" smtClean="0">
                                                <a:latin typeface="Cambria Math"/>
                                                <a:ea typeface="黑体" pitchFamily="49" charset="-122"/>
                                              </a:rPr>
                                            </m:ctrlPr>
                                          </m:sSupPr>
                                          <m:e>
                                            <m:r>
                                              <a:rPr kumimoji="0" lang="en-US" altLang="zh-CN" sz="2400" b="0" i="1" smtClean="0">
                                                <a:latin typeface="Cambria Math"/>
                                                <a:ea typeface="黑体" pitchFamily="49" charset="-122"/>
                                              </a:rPr>
                                              <m:t>0</m:t>
                                            </m:r>
                                          </m:e>
                                          <m:sup>
                                            <m:r>
                                              <a:rPr kumimoji="0" lang="en-US" altLang="zh-CN" sz="2400" b="0" i="1" smtClean="0">
                                                <a:latin typeface="Cambria Math"/>
                                                <a:ea typeface="黑体" pitchFamily="49" charset="-122"/>
                                              </a:rPr>
                                              <m:t>+</m:t>
                                            </m:r>
                                          </m:sup>
                                        </m:sSup>
                                      </m:lim>
                                    </m:limLow>
                                  </m:fName>
                                  <m:e>
                                    <m:acc>
                                      <m:accPr>
                                        <m:chr m:val="̇"/>
                                        <m:ctrlPr>
                                          <a:rPr kumimoji="0" lang="en-US" altLang="zh-CN" sz="240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i="1" smtClean="0">
                                        <a:latin typeface="Cambria Math"/>
                                        <a:ea typeface="Cambria Math"/>
                                      </a:rPr>
                                      <m:t>≤</m:t>
                                    </m:r>
                                    <m:r>
                                      <a:rPr kumimoji="0" lang="en-US" altLang="zh-CN" sz="2400" b="0" i="1" smtClean="0">
                                        <a:latin typeface="Cambria Math"/>
                                        <a:ea typeface="Cambria Math"/>
                                      </a:rPr>
                                      <m:t>0</m:t>
                                    </m:r>
                                  </m:e>
                                </m:func>
                              </m:e>
                            </m:mr>
                            <m:mr>
                              <m:e>
                                <m:func>
                                  <m:funcPr>
                                    <m:ctrlPr>
                                      <a:rPr kumimoji="0" lang="en-US" altLang="zh-CN" sz="2400" i="1" smtClean="0">
                                        <a:latin typeface="Cambria Math"/>
                                        <a:ea typeface="黑体" pitchFamily="49" charset="-122"/>
                                      </a:rPr>
                                    </m:ctrlPr>
                                  </m:funcPr>
                                  <m:fName>
                                    <m:limLow>
                                      <m:limLowPr>
                                        <m:ctrlPr>
                                          <a:rPr kumimoji="0" lang="en-US" altLang="zh-CN" sz="2400" i="1" smtClean="0">
                                            <a:latin typeface="Cambria Math"/>
                                            <a:ea typeface="黑体" pitchFamily="49" charset="-122"/>
                                          </a:rPr>
                                        </m:ctrlPr>
                                      </m:limLowPr>
                                      <m:e>
                                        <m:r>
                                          <m:rPr>
                                            <m:sty m:val="p"/>
                                            <m:brk m:alnAt="7"/>
                                          </m:rPr>
                                          <a:rPr kumimoji="0" lang="en-US" altLang="zh-CN" sz="2400" i="0" smtClean="0">
                                            <a:latin typeface="Cambria Math"/>
                                            <a:ea typeface="黑体" pitchFamily="49" charset="-122"/>
                                          </a:rPr>
                                          <m:t>l</m:t>
                                        </m:r>
                                        <m:r>
                                          <m:rPr>
                                            <m:sty m:val="p"/>
                                          </m:rPr>
                                          <a:rPr kumimoji="0" lang="en-US" altLang="zh-CN" sz="2400" i="0" smtClean="0">
                                            <a:latin typeface="Cambria Math"/>
                                            <a:ea typeface="黑体" pitchFamily="49" charset="-122"/>
                                          </a:rPr>
                                          <m:t>im</m:t>
                                        </m:r>
                                      </m:e>
                                      <m:lim>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sSup>
                                          <m:sSupPr>
                                            <m:ctrlPr>
                                              <a:rPr kumimoji="0" lang="en-US" altLang="zh-CN" sz="2400" b="0" i="1" smtClean="0">
                                                <a:latin typeface="Cambria Math"/>
                                                <a:ea typeface="黑体" pitchFamily="49" charset="-122"/>
                                              </a:rPr>
                                            </m:ctrlPr>
                                          </m:sSupPr>
                                          <m:e>
                                            <m:r>
                                              <a:rPr kumimoji="0" lang="en-US" altLang="zh-CN" sz="2400" b="0" i="1" smtClean="0">
                                                <a:latin typeface="Cambria Math"/>
                                                <a:ea typeface="黑体" pitchFamily="49" charset="-122"/>
                                              </a:rPr>
                                              <m:t>0</m:t>
                                            </m:r>
                                          </m:e>
                                          <m:sup>
                                            <m:r>
                                              <a:rPr kumimoji="0" lang="en-US" altLang="zh-CN" sz="2400" b="0" i="1" smtClean="0">
                                                <a:latin typeface="Cambria Math"/>
                                                <a:ea typeface="黑体" pitchFamily="49" charset="-122"/>
                                              </a:rPr>
                                              <m:t>−</m:t>
                                            </m:r>
                                          </m:sup>
                                        </m:sSup>
                                      </m:lim>
                                    </m:limLow>
                                  </m:fName>
                                  <m:e>
                                    <m:acc>
                                      <m:accPr>
                                        <m:chr m:val="̇"/>
                                        <m:ctrlPr>
                                          <a:rPr kumimoji="0" lang="en-US" altLang="zh-CN" sz="240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b="0" i="1" smtClean="0">
                                        <a:latin typeface="Cambria Math"/>
                                        <a:ea typeface="Cambria Math"/>
                                      </a:rPr>
                                      <m:t>≥0</m:t>
                                    </m:r>
                                  </m:e>
                                </m:func>
                              </m:e>
                            </m:mr>
                          </m:m>
                        </m:e>
                      </m:d>
                    </m:oMath>
                  </m:oMathPara>
                </a14:m>
                <a:endParaRPr kumimoji="0" lang="zh-CN" altLang="en-US" sz="2400" dirty="0">
                  <a:latin typeface="黑体" pitchFamily="49" charset="-122"/>
                  <a:ea typeface="黑体" pitchFamily="49" charset="-122"/>
                </a:endParaRPr>
              </a:p>
            </p:txBody>
          </p:sp>
        </mc:Choice>
        <mc:Fallback xmlns="">
          <p:sp>
            <p:nvSpPr>
              <p:cNvPr id="15" name="Rectangle 3"/>
              <p:cNvSpPr>
                <a:spLocks noRot="1" noChangeAspect="1" noMove="1" noResize="1" noEditPoints="1" noAdjustHandles="1" noChangeArrowheads="1" noChangeShapeType="1" noTextEdit="1"/>
              </p:cNvSpPr>
              <p:nvPr/>
            </p:nvSpPr>
            <p:spPr bwMode="auto">
              <a:xfrm>
                <a:off x="3589364" y="1344801"/>
                <a:ext cx="1810687" cy="1052917"/>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2" name="Rectangle 3"/>
          <p:cNvSpPr>
            <a:spLocks noChangeArrowheads="1"/>
          </p:cNvSpPr>
          <p:nvPr/>
        </p:nvSpPr>
        <p:spPr bwMode="auto">
          <a:xfrm>
            <a:off x="468313" y="2495949"/>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全局到达条件</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3" name="TextBox 12"/>
              <p:cNvSpPr txBox="1"/>
              <p:nvPr/>
            </p:nvSpPr>
            <p:spPr>
              <a:xfrm>
                <a:off x="3399379" y="2751768"/>
                <a:ext cx="2136069" cy="6463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a:rPr>
                        <m:t>𝑠</m:t>
                      </m:r>
                      <m:acc>
                        <m:accPr>
                          <m:chr m:val="̇"/>
                          <m:ctrlPr>
                            <a:rPr lang="en-US" altLang="zh-CN" b="0" i="1" smtClean="0">
                              <a:latin typeface="Cambria Math"/>
                            </a:rPr>
                          </m:ctrlPr>
                        </m:accPr>
                        <m:e>
                          <m:r>
                            <a:rPr lang="en-US" altLang="zh-CN" b="0" i="1" smtClean="0">
                              <a:latin typeface="Cambria Math"/>
                            </a:rPr>
                            <m:t>𝑠</m:t>
                          </m:r>
                        </m:e>
                      </m:acc>
                      <m:r>
                        <a:rPr lang="en-US" altLang="zh-CN" b="0" i="1" smtClean="0">
                          <a:latin typeface="Cambria Math"/>
                          <a:ea typeface="Cambria Math"/>
                        </a:rPr>
                        <m:t>≤0</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399379" y="2751768"/>
                <a:ext cx="2136069" cy="646331"/>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3"/>
              <p:cNvSpPr>
                <a:spLocks noChangeArrowheads="1"/>
              </p:cNvSpPr>
              <p:nvPr/>
            </p:nvSpPr>
            <p:spPr bwMode="auto">
              <a:xfrm>
                <a:off x="3589364" y="3885852"/>
                <a:ext cx="1993494" cy="12714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d>
                        <m:dPr>
                          <m:begChr m:val="{"/>
                          <m:endChr m:val=""/>
                          <m:ctrlPr>
                            <a:rPr kumimoji="0" lang="en-US" altLang="zh-CN" sz="2400" i="1" smtClean="0">
                              <a:latin typeface="Cambria Math"/>
                              <a:ea typeface="黑体" pitchFamily="49" charset="-122"/>
                            </a:rPr>
                          </m:ctrlPr>
                        </m:dPr>
                        <m:e>
                          <m:m>
                            <m:mPr>
                              <m:mcs>
                                <m:mc>
                                  <m:mcPr>
                                    <m:count m:val="1"/>
                                    <m:mcJc m:val="center"/>
                                  </m:mcPr>
                                </m:mc>
                              </m:mcs>
                              <m:ctrlPr>
                                <a:rPr kumimoji="0" lang="en-US" altLang="zh-CN" sz="2400" i="1" smtClean="0">
                                  <a:latin typeface="Cambria Math"/>
                                  <a:ea typeface="黑体" pitchFamily="49" charset="-122"/>
                                </a:rPr>
                              </m:ctrlPr>
                            </m:mPr>
                            <m:mr>
                              <m:e>
                                <m:r>
                                  <a:rPr kumimoji="0" lang="en-US" altLang="zh-CN" sz="2400" i="1" smtClean="0">
                                    <a:latin typeface="Cambria Math"/>
                                    <a:ea typeface="黑体" pitchFamily="49" charset="-122"/>
                                  </a:rPr>
                                  <m:t>𝑉</m:t>
                                </m:r>
                                <m:r>
                                  <a:rPr kumimoji="0" lang="en-US" altLang="zh-CN" sz="2400" b="0" i="1" smtClean="0">
                                    <a:latin typeface="Cambria Math"/>
                                    <a:ea typeface="黑体" pitchFamily="49" charset="-122"/>
                                  </a:rPr>
                                  <m:t>=</m:t>
                                </m:r>
                                <m:f>
                                  <m:fPr>
                                    <m:ctrlPr>
                                      <a:rPr kumimoji="0" lang="en-US" altLang="zh-CN" sz="2400" b="0" i="1" smtClean="0">
                                        <a:latin typeface="Cambria Math"/>
                                        <a:ea typeface="黑体" pitchFamily="49" charset="-122"/>
                                      </a:rPr>
                                    </m:ctrlPr>
                                  </m:fPr>
                                  <m:num>
                                    <m:r>
                                      <a:rPr kumimoji="0" lang="en-US" altLang="zh-CN" sz="2400" b="0" i="1" smtClean="0">
                                        <a:latin typeface="Cambria Math"/>
                                        <a:ea typeface="黑体" pitchFamily="49" charset="-122"/>
                                      </a:rPr>
                                      <m:t>1</m:t>
                                    </m:r>
                                  </m:num>
                                  <m:den>
                                    <m:r>
                                      <a:rPr kumimoji="0" lang="en-US" altLang="zh-CN" sz="2400" b="0" i="1" smtClean="0">
                                        <a:latin typeface="Cambria Math"/>
                                        <a:ea typeface="黑体" pitchFamily="49" charset="-122"/>
                                      </a:rPr>
                                      <m:t>2</m:t>
                                    </m:r>
                                  </m:den>
                                </m:f>
                                <m:sSup>
                                  <m:sSupPr>
                                    <m:ctrlPr>
                                      <a:rPr kumimoji="0" lang="en-US" altLang="zh-CN" sz="2400" b="0" i="1" smtClean="0">
                                        <a:latin typeface="Cambria Math"/>
                                        <a:ea typeface="黑体" pitchFamily="49" charset="-122"/>
                                      </a:rPr>
                                    </m:ctrlPr>
                                  </m:sSupPr>
                                  <m:e>
                                    <m:r>
                                      <a:rPr kumimoji="0" lang="en-US" altLang="zh-CN" sz="2400" b="0" i="1" smtClean="0">
                                        <a:latin typeface="Cambria Math"/>
                                        <a:ea typeface="黑体" pitchFamily="49" charset="-122"/>
                                      </a:rPr>
                                      <m:t>𝑠</m:t>
                                    </m:r>
                                  </m:e>
                                  <m:sup>
                                    <m:r>
                                      <a:rPr kumimoji="0" lang="en-US" altLang="zh-CN" sz="2400" b="0" i="1" smtClean="0">
                                        <a:latin typeface="Cambria Math"/>
                                        <a:ea typeface="黑体" pitchFamily="49" charset="-122"/>
                                      </a:rPr>
                                      <m:t>2</m:t>
                                    </m:r>
                                  </m:sup>
                                </m:sSup>
                              </m:e>
                            </m:mr>
                            <m:mr>
                              <m:e>
                                <m:acc>
                                  <m:accPr>
                                    <m:chr m:val="̇"/>
                                    <m:ctrlPr>
                                      <a:rPr kumimoji="0" lang="en-US" altLang="zh-CN" sz="2400" i="1" smtClean="0">
                                        <a:latin typeface="Cambria Math"/>
                                        <a:ea typeface="黑体" pitchFamily="49" charset="-122"/>
                                      </a:rPr>
                                    </m:ctrlPr>
                                  </m:accPr>
                                  <m:e>
                                    <m:r>
                                      <a:rPr kumimoji="0" lang="en-US" altLang="zh-CN" sz="2400" b="0" i="1" smtClean="0">
                                        <a:latin typeface="Cambria Math"/>
                                        <a:ea typeface="黑体" pitchFamily="49" charset="-122"/>
                                      </a:rPr>
                                      <m:t>𝑉</m:t>
                                    </m:r>
                                  </m:e>
                                </m:acc>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𝑠</m:t>
                                </m:r>
                                <m:acc>
                                  <m:accPr>
                                    <m:chr m:val="̇"/>
                                    <m:ctrlPr>
                                      <a:rPr kumimoji="0" lang="en-US" altLang="zh-CN" sz="2400" b="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i="1" smtClean="0">
                                    <a:latin typeface="Cambria Math"/>
                                    <a:ea typeface="Cambria Math"/>
                                  </a:rPr>
                                  <m:t>≤</m:t>
                                </m:r>
                                <m:r>
                                  <a:rPr kumimoji="0" lang="en-US" altLang="zh-CN" sz="2400" b="0" i="1" smtClean="0">
                                    <a:latin typeface="Cambria Math"/>
                                    <a:ea typeface="Cambria Math"/>
                                  </a:rPr>
                                  <m:t>0</m:t>
                                </m:r>
                              </m:e>
                            </m:mr>
                          </m:m>
                        </m:e>
                      </m:d>
                    </m:oMath>
                  </m:oMathPara>
                </a14:m>
                <a:endParaRPr kumimoji="0" lang="zh-CN" altLang="en-US" sz="2400" dirty="0">
                  <a:latin typeface="黑体" pitchFamily="49" charset="-122"/>
                  <a:ea typeface="黑体" pitchFamily="49" charset="-122"/>
                </a:endParaRPr>
              </a:p>
            </p:txBody>
          </p:sp>
        </mc:Choice>
        <mc:Fallback xmlns="">
          <p:sp>
            <p:nvSpPr>
              <p:cNvPr id="14" name="Rectangle 3"/>
              <p:cNvSpPr>
                <a:spLocks noRot="1" noChangeAspect="1" noMove="1" noResize="1" noEditPoints="1" noAdjustHandles="1" noChangeArrowheads="1" noChangeShapeType="1" noTextEdit="1"/>
              </p:cNvSpPr>
              <p:nvPr/>
            </p:nvSpPr>
            <p:spPr bwMode="auto">
              <a:xfrm>
                <a:off x="3589364" y="3885852"/>
                <a:ext cx="1993494" cy="1271438"/>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6" name="Rectangle 3"/>
          <p:cNvSpPr>
            <a:spLocks noChangeArrowheads="1"/>
          </p:cNvSpPr>
          <p:nvPr/>
        </p:nvSpPr>
        <p:spPr bwMode="auto">
          <a:xfrm>
            <a:off x="468313" y="3425320"/>
            <a:ext cx="51090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相应地，构造李雅普诺夫型到达条件</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7" name="Rectangle 3"/>
              <p:cNvSpPr>
                <a:spLocks noChangeArrowheads="1"/>
              </p:cNvSpPr>
              <p:nvPr/>
            </p:nvSpPr>
            <p:spPr bwMode="auto">
              <a:xfrm>
                <a:off x="467301" y="5113649"/>
                <a:ext cx="7948037" cy="16850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14:m>
                  <m:oMath xmlns:m="http://schemas.openxmlformats.org/officeDocument/2006/math">
                    <m:r>
                      <a:rPr kumimoji="0" lang="en-US" altLang="zh-CN" sz="2400" b="0" i="1" smtClean="0">
                        <a:latin typeface="Cambria Math"/>
                        <a:ea typeface="黑体" pitchFamily="49" charset="-122"/>
                      </a:rPr>
                      <m:t>𝑉</m:t>
                    </m:r>
                  </m:oMath>
                </a14:m>
                <a:r>
                  <a:rPr kumimoji="0" lang="zh-CN" altLang="en-US" sz="2400" dirty="0" smtClean="0">
                    <a:latin typeface="黑体" pitchFamily="49" charset="-122"/>
                    <a:ea typeface="黑体" pitchFamily="49" charset="-122"/>
                  </a:rPr>
                  <a:t>正定，</a:t>
                </a:r>
                <a14:m>
                  <m:oMath xmlns:m="http://schemas.openxmlformats.org/officeDocument/2006/math">
                    <m:acc>
                      <m:accPr>
                        <m:chr m:val="̇"/>
                        <m:ctrlPr>
                          <a:rPr kumimoji="0" lang="zh-CN" altLang="en-US" sz="2400" i="1" smtClean="0">
                            <a:latin typeface="Cambria Math"/>
                            <a:ea typeface="黑体" pitchFamily="49" charset="-122"/>
                          </a:rPr>
                        </m:ctrlPr>
                      </m:accPr>
                      <m:e>
                        <m:r>
                          <a:rPr kumimoji="0" lang="en-US" altLang="zh-CN" sz="2400" b="0" i="1" smtClean="0">
                            <a:latin typeface="Cambria Math"/>
                            <a:ea typeface="黑体" pitchFamily="49" charset="-122"/>
                          </a:rPr>
                          <m:t>𝑉</m:t>
                        </m:r>
                      </m:e>
                    </m:acc>
                    <m:r>
                      <a:rPr kumimoji="0" lang="zh-CN" altLang="en-US" sz="2400" i="1">
                        <a:latin typeface="Cambria Math"/>
                        <a:ea typeface="黑体" pitchFamily="49" charset="-122"/>
                      </a:rPr>
                      <m:t>半负定</m:t>
                    </m:r>
                  </m:oMath>
                </a14:m>
                <a:r>
                  <a:rPr kumimoji="0" lang="zh-CN" altLang="en-US" sz="2400" dirty="0" smtClean="0">
                    <a:latin typeface="黑体" pitchFamily="49" charset="-122"/>
                    <a:ea typeface="黑体" pitchFamily="49" charset="-122"/>
                  </a:rPr>
                  <a:t>，且不恒为</a:t>
                </a:r>
                <a:r>
                  <a:rPr kumimoji="0" lang="en-US" altLang="zh-CN" sz="2400" dirty="0" smtClean="0">
                    <a:latin typeface="黑体" pitchFamily="49" charset="-122"/>
                    <a:ea typeface="黑体" pitchFamily="49" charset="-122"/>
                  </a:rPr>
                  <a:t>0</a:t>
                </a:r>
                <a:r>
                  <a:rPr kumimoji="0" lang="zh-CN" altLang="en-US" sz="2400" dirty="0" smtClean="0">
                    <a:latin typeface="黑体" pitchFamily="49" charset="-122"/>
                    <a:ea typeface="黑体" pitchFamily="49" charset="-122"/>
                  </a:rPr>
                  <a:t>，系统在</a:t>
                </a:r>
                <a14:m>
                  <m:oMath xmlns:m="http://schemas.openxmlformats.org/officeDocument/2006/math">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=0</m:t>
                    </m:r>
                  </m:oMath>
                </a14:m>
                <a:r>
                  <a:rPr kumimoji="0" lang="zh-CN" altLang="en-US" sz="2400" dirty="0" smtClean="0">
                    <a:latin typeface="黑体" pitchFamily="49" charset="-122"/>
                    <a:ea typeface="黑体" pitchFamily="49" charset="-122"/>
                  </a:rPr>
                  <a:t>处渐近稳定。满足上述到达条件，状态点将向切换面趋近，切换面为止点区。</a:t>
                </a:r>
                <a:endParaRPr kumimoji="0" lang="zh-CN" altLang="en-US" sz="2400" dirty="0">
                  <a:latin typeface="黑体" pitchFamily="49" charset="-122"/>
                  <a:ea typeface="黑体" pitchFamily="49" charset="-122"/>
                </a:endParaRPr>
              </a:p>
            </p:txBody>
          </p:sp>
        </mc:Choice>
        <mc:Fallback xmlns="">
          <p:sp>
            <p:nvSpPr>
              <p:cNvPr id="17" name="Rectangle 3"/>
              <p:cNvSpPr>
                <a:spLocks noRot="1" noChangeAspect="1" noMove="1" noResize="1" noEditPoints="1" noAdjustHandles="1" noChangeArrowheads="1" noChangeShapeType="1" noTextEdit="1"/>
              </p:cNvSpPr>
              <p:nvPr/>
            </p:nvSpPr>
            <p:spPr bwMode="auto">
              <a:xfrm>
                <a:off x="467301" y="5113649"/>
                <a:ext cx="7948037" cy="1685077"/>
              </a:xfrm>
              <a:prstGeom prst="rect">
                <a:avLst/>
              </a:prstGeom>
              <a:blipFill rotWithShape="1">
                <a:blip r:embed="rId5"/>
                <a:stretch>
                  <a:fillRect l="-1228" b="-50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13</a:t>
            </a:fld>
            <a:r>
              <a:rPr lang="en-US" altLang="zh-CN" smtClean="0"/>
              <a:t>/71</a:t>
            </a:r>
            <a:endParaRPr lang="en-US" altLang="zh-CN" dirty="0"/>
          </a:p>
        </p:txBody>
      </p:sp>
    </p:spTree>
    <p:extLst>
      <p:ext uri="{BB962C8B-B14F-4D97-AF65-F5344CB8AC3E}">
        <p14:creationId xmlns:p14="http://schemas.microsoft.com/office/powerpoint/2010/main" val="25268046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变结构控制</a:t>
            </a:r>
          </a:p>
        </p:txBody>
      </p:sp>
      <p:sp>
        <p:nvSpPr>
          <p:cNvPr id="13315" name="Rectangle 3"/>
          <p:cNvSpPr>
            <a:spLocks noChangeArrowheads="1"/>
          </p:cNvSpPr>
          <p:nvPr/>
        </p:nvSpPr>
        <p:spPr bwMode="auto">
          <a:xfrm>
            <a:off x="468313" y="974874"/>
            <a:ext cx="63401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滑模变结构控制的整个控制过程由两部分组成</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2" name="Rectangle 3"/>
              <p:cNvSpPr>
                <a:spLocks noChangeArrowheads="1"/>
              </p:cNvSpPr>
              <p:nvPr/>
            </p:nvSpPr>
            <p:spPr bwMode="auto">
              <a:xfrm>
                <a:off x="1368054" y="1649788"/>
                <a:ext cx="757867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en-US" altLang="zh-CN" sz="2400" dirty="0" smtClean="0">
                    <a:latin typeface="黑体" pitchFamily="49" charset="-122"/>
                    <a:ea typeface="黑体" pitchFamily="49" charset="-122"/>
                  </a:rPr>
                  <a:t>1 </a:t>
                </a:r>
                <a:r>
                  <a:rPr kumimoji="0" lang="zh-CN" altLang="en-US" sz="2400" dirty="0" smtClean="0">
                    <a:latin typeface="黑体" pitchFamily="49" charset="-122"/>
                    <a:ea typeface="黑体" pitchFamily="49" charset="-122"/>
                  </a:rPr>
                  <a:t>正常运动段：位于切换面之外，如图</a:t>
                </a:r>
                <a14:m>
                  <m:oMath xmlns:m="http://schemas.openxmlformats.org/officeDocument/2006/math">
                    <m:sSub>
                      <m:sSubPr>
                        <m:ctrlPr>
                          <a:rPr kumimoji="0" lang="en-US" altLang="zh-CN" sz="2400" i="1" smtClean="0">
                            <a:latin typeface="Cambria Math"/>
                            <a:ea typeface="黑体" pitchFamily="49" charset="-122"/>
                          </a:rPr>
                        </m:ctrlPr>
                      </m:sSubPr>
                      <m:e>
                        <m:r>
                          <a:rPr kumimoji="0" lang="en-US" altLang="zh-CN" sz="2400" b="0" i="1" smtClean="0">
                            <a:latin typeface="Cambria Math"/>
                            <a:ea typeface="黑体" pitchFamily="49" charset="-122"/>
                          </a:rPr>
                          <m:t>𝑥</m:t>
                        </m:r>
                      </m:e>
                      <m:sub>
                        <m:r>
                          <a:rPr kumimoji="0" lang="en-US" altLang="zh-CN" sz="2400" b="0" i="1" smtClean="0">
                            <a:latin typeface="Cambria Math"/>
                            <a:ea typeface="黑体" pitchFamily="49" charset="-122"/>
                          </a:rPr>
                          <m:t>0</m:t>
                        </m:r>
                      </m:sub>
                    </m:sSub>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𝐴</m:t>
                    </m:r>
                  </m:oMath>
                </a14:m>
                <a:r>
                  <a:rPr kumimoji="0" lang="zh-CN" altLang="en-US" sz="2400" dirty="0" smtClean="0">
                    <a:latin typeface="黑体" pitchFamily="49" charset="-122"/>
                    <a:ea typeface="黑体" pitchFamily="49" charset="-122"/>
                  </a:rPr>
                  <a:t>段所示。</a:t>
                </a:r>
                <a:endParaRPr kumimoji="0" lang="zh-CN" altLang="en-US" sz="2400" dirty="0">
                  <a:latin typeface="黑体" pitchFamily="49" charset="-122"/>
                  <a:ea typeface="黑体" pitchFamily="49" charset="-122"/>
                </a:endParaRPr>
              </a:p>
            </p:txBody>
          </p:sp>
        </mc:Choice>
        <mc:Fallback xmlns="">
          <p:sp>
            <p:nvSpPr>
              <p:cNvPr id="12" name="Rectangle 3"/>
              <p:cNvSpPr>
                <a:spLocks noRot="1" noChangeAspect="1" noMove="1" noResize="1" noEditPoints="1" noAdjustHandles="1" noChangeArrowheads="1" noChangeShapeType="1" noTextEdit="1"/>
              </p:cNvSpPr>
              <p:nvPr/>
            </p:nvSpPr>
            <p:spPr bwMode="auto">
              <a:xfrm>
                <a:off x="1368054" y="1649788"/>
                <a:ext cx="7578678" cy="461665"/>
              </a:xfrm>
              <a:prstGeom prst="rect">
                <a:avLst/>
              </a:prstGeom>
              <a:blipFill rotWithShape="1">
                <a:blip r:embed="rId2"/>
                <a:stretch>
                  <a:fillRect l="-1206" t="-14667" r="-241"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ChangeArrowheads="1"/>
              </p:cNvSpPr>
              <p:nvPr/>
            </p:nvSpPr>
            <p:spPr bwMode="auto">
              <a:xfrm>
                <a:off x="1614725" y="2262468"/>
                <a:ext cx="2518062" cy="4662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选择控制律</a:t>
                </a:r>
                <a14:m>
                  <m:oMath xmlns:m="http://schemas.openxmlformats.org/officeDocument/2006/math">
                    <m:sSup>
                      <m:sSupPr>
                        <m:ctrlPr>
                          <a:rPr kumimoji="0" lang="en-US" altLang="zh-CN" sz="2400" i="1" smtClean="0">
                            <a:latin typeface="Cambria Math"/>
                            <a:ea typeface="黑体" pitchFamily="49" charset="-122"/>
                          </a:rPr>
                        </m:ctrlPr>
                      </m:sSupPr>
                      <m:e>
                        <m:r>
                          <a:rPr kumimoji="0" lang="en-US" altLang="zh-CN" sz="2400" b="0" i="1" smtClean="0">
                            <a:latin typeface="Cambria Math"/>
                            <a:ea typeface="黑体" pitchFamily="49" charset="-122"/>
                          </a:rPr>
                          <m:t>𝑢</m:t>
                        </m:r>
                      </m:e>
                      <m:sup>
                        <m:r>
                          <a:rPr kumimoji="0" lang="en-US" altLang="zh-CN" sz="2400" i="1" smtClean="0">
                            <a:latin typeface="Cambria Math"/>
                            <a:ea typeface="Cambria Math"/>
                          </a:rPr>
                          <m:t>±</m:t>
                        </m:r>
                      </m:sup>
                    </m:sSup>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𝑥</m:t>
                    </m:r>
                    <m:r>
                      <a:rPr kumimoji="0" lang="en-US" altLang="zh-CN" sz="2400" b="0" i="1" smtClean="0">
                        <a:latin typeface="Cambria Math"/>
                        <a:ea typeface="黑体" pitchFamily="49" charset="-122"/>
                      </a:rPr>
                      <m:t>)</m:t>
                    </m:r>
                  </m:oMath>
                </a14:m>
                <a:endParaRPr kumimoji="0" lang="zh-CN" altLang="en-US" sz="2400" dirty="0">
                  <a:latin typeface="黑体" pitchFamily="49" charset="-122"/>
                  <a:ea typeface="黑体" pitchFamily="49" charset="-122"/>
                </a:endParaRPr>
              </a:p>
            </p:txBody>
          </p:sp>
        </mc:Choice>
        <mc:Fallback xmlns="">
          <p:sp>
            <p:nvSpPr>
              <p:cNvPr id="16" name="Rectangle 3"/>
              <p:cNvSpPr>
                <a:spLocks noRot="1" noChangeAspect="1" noMove="1" noResize="1" noEditPoints="1" noAdjustHandles="1" noChangeArrowheads="1" noChangeShapeType="1" noTextEdit="1"/>
              </p:cNvSpPr>
              <p:nvPr/>
            </p:nvSpPr>
            <p:spPr bwMode="auto">
              <a:xfrm>
                <a:off x="1614725" y="2262468"/>
                <a:ext cx="2518062" cy="466281"/>
              </a:xfrm>
              <a:prstGeom prst="rect">
                <a:avLst/>
              </a:prstGeom>
              <a:blipFill rotWithShape="1">
                <a:blip r:embed="rId3"/>
                <a:stretch>
                  <a:fillRect l="-3874" t="-11688" r="-969" b="-259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 name="Picture 45"/>
          <p:cNvPicPr>
            <a:picLocks noChangeAspect="1" noChangeArrowheads="1"/>
          </p:cNvPicPr>
          <p:nvPr/>
        </p:nvPicPr>
        <p:blipFill>
          <a:blip r:embed="rId4">
            <a:extLst>
              <a:ext uri="{28A0092B-C50C-407E-A947-70E740481C1C}">
                <a14:useLocalDpi xmlns:a14="http://schemas.microsoft.com/office/drawing/2010/main" val="0"/>
              </a:ext>
            </a:extLst>
          </a:blip>
          <a:srcRect l="31259" t="42601" r="48055" b="35497"/>
          <a:stretch>
            <a:fillRect/>
          </a:stretch>
        </p:blipFill>
        <p:spPr bwMode="auto">
          <a:xfrm>
            <a:off x="4948971" y="4191691"/>
            <a:ext cx="3500437" cy="202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Rectangle 3"/>
              <p:cNvSpPr>
                <a:spLocks noChangeArrowheads="1"/>
              </p:cNvSpPr>
              <p:nvPr/>
            </p:nvSpPr>
            <p:spPr bwMode="auto">
              <a:xfrm>
                <a:off x="1341678" y="2891480"/>
                <a:ext cx="7352865" cy="11272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en-US" altLang="zh-CN" sz="2400" dirty="0" smtClean="0">
                    <a:latin typeface="黑体" pitchFamily="49" charset="-122"/>
                    <a:ea typeface="黑体" pitchFamily="49" charset="-122"/>
                  </a:rPr>
                  <a:t>2 </a:t>
                </a:r>
                <a:r>
                  <a:rPr kumimoji="0" lang="zh-CN" altLang="en-US" sz="2400" dirty="0" smtClean="0">
                    <a:latin typeface="黑体" pitchFamily="49" charset="-122"/>
                    <a:ea typeface="黑体" pitchFamily="49" charset="-122"/>
                  </a:rPr>
                  <a:t>滑动模态运动段：位于切换面上的滑动模态区之内，如图</a:t>
                </a:r>
                <a14:m>
                  <m:oMath xmlns:m="http://schemas.openxmlformats.org/officeDocument/2006/math">
                    <m:r>
                      <a:rPr kumimoji="0" lang="en-US" altLang="zh-CN" sz="2400" i="1" smtClean="0">
                        <a:latin typeface="Cambria Math"/>
                        <a:ea typeface="黑体" pitchFamily="49" charset="-122"/>
                      </a:rPr>
                      <m:t>𝐴</m:t>
                    </m:r>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𝑂</m:t>
                    </m:r>
                  </m:oMath>
                </a14:m>
                <a:r>
                  <a:rPr kumimoji="0" lang="zh-CN" altLang="en-US" sz="2400" dirty="0" smtClean="0">
                    <a:latin typeface="黑体" pitchFamily="49" charset="-122"/>
                    <a:ea typeface="黑体" pitchFamily="49" charset="-122"/>
                  </a:rPr>
                  <a:t>段所示。</a:t>
                </a:r>
                <a:endParaRPr kumimoji="0" lang="zh-CN" altLang="en-US" sz="2400" dirty="0">
                  <a:latin typeface="黑体" pitchFamily="49" charset="-122"/>
                  <a:ea typeface="黑体" pitchFamily="49" charset="-122"/>
                </a:endParaRPr>
              </a:p>
            </p:txBody>
          </p:sp>
        </mc:Choice>
        <mc:Fallback xmlns="">
          <p:sp>
            <p:nvSpPr>
              <p:cNvPr id="11" name="Rectangle 3"/>
              <p:cNvSpPr>
                <a:spLocks noRot="1" noChangeAspect="1" noMove="1" noResize="1" noEditPoints="1" noAdjustHandles="1" noChangeArrowheads="1" noChangeShapeType="1" noTextEdit="1"/>
              </p:cNvSpPr>
              <p:nvPr/>
            </p:nvSpPr>
            <p:spPr bwMode="auto">
              <a:xfrm>
                <a:off x="1341678" y="2891480"/>
                <a:ext cx="7352865" cy="1127296"/>
              </a:xfrm>
              <a:prstGeom prst="rect">
                <a:avLst/>
              </a:prstGeom>
              <a:blipFill rotWithShape="1">
                <a:blip r:embed="rId5"/>
                <a:stretch>
                  <a:fillRect l="-1244" r="-3317" b="-75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3"/>
              <p:cNvSpPr>
                <a:spLocks noChangeArrowheads="1"/>
              </p:cNvSpPr>
              <p:nvPr/>
            </p:nvSpPr>
            <p:spPr bwMode="auto">
              <a:xfrm>
                <a:off x="1614725" y="4191691"/>
                <a:ext cx="267688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选择</a:t>
                </a:r>
                <a14:m>
                  <m:oMath xmlns:m="http://schemas.openxmlformats.org/officeDocument/2006/math">
                    <m:r>
                      <a:rPr kumimoji="0" lang="zh-CN" altLang="en-US" sz="2400" i="1" smtClean="0">
                        <a:latin typeface="Cambria Math"/>
                        <a:ea typeface="黑体" pitchFamily="49" charset="-122"/>
                      </a:rPr>
                      <m:t>切换函数</m:t>
                    </m:r>
                    <m:r>
                      <a:rPr kumimoji="0" lang="en-US" altLang="zh-CN" sz="2400" i="1" smtClean="0">
                        <a:latin typeface="Cambria Math"/>
                        <a:ea typeface="黑体" pitchFamily="49" charset="-122"/>
                      </a:rPr>
                      <m:t> </m:t>
                    </m:r>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𝑥</m:t>
                    </m:r>
                    <m:r>
                      <a:rPr kumimoji="0" lang="en-US" altLang="zh-CN" sz="2400" b="0" i="1" smtClean="0">
                        <a:latin typeface="Cambria Math"/>
                        <a:ea typeface="黑体" pitchFamily="49" charset="-122"/>
                      </a:rPr>
                      <m:t>)</m:t>
                    </m:r>
                  </m:oMath>
                </a14:m>
                <a:endParaRPr kumimoji="0" lang="zh-CN" altLang="en-US" sz="2400" dirty="0">
                  <a:latin typeface="黑体" pitchFamily="49" charset="-122"/>
                  <a:ea typeface="黑体" pitchFamily="49" charset="-122"/>
                </a:endParaRPr>
              </a:p>
            </p:txBody>
          </p:sp>
        </mc:Choice>
        <mc:Fallback xmlns="">
          <p:sp>
            <p:nvSpPr>
              <p:cNvPr id="18" name="Rectangle 3"/>
              <p:cNvSpPr>
                <a:spLocks noRot="1" noChangeAspect="1" noMove="1" noResize="1" noEditPoints="1" noAdjustHandles="1" noChangeArrowheads="1" noChangeShapeType="1" noTextEdit="1"/>
              </p:cNvSpPr>
              <p:nvPr/>
            </p:nvSpPr>
            <p:spPr bwMode="auto">
              <a:xfrm>
                <a:off x="1614725" y="4191691"/>
                <a:ext cx="2676887" cy="461665"/>
              </a:xfrm>
              <a:prstGeom prst="rect">
                <a:avLst/>
              </a:prstGeom>
              <a:blipFill rotWithShape="1">
                <a:blip r:embed="rId6"/>
                <a:stretch>
                  <a:fillRect l="-3645" t="-14667" r="-911"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14</a:t>
            </a:fld>
            <a:r>
              <a:rPr lang="en-US" altLang="zh-CN" smtClean="0"/>
              <a:t>/71</a:t>
            </a:r>
            <a:endParaRPr lang="en-US" altLang="zh-CN" dirty="0"/>
          </a:p>
        </p:txBody>
      </p:sp>
    </p:spTree>
    <p:extLst>
      <p:ext uri="{BB962C8B-B14F-4D97-AF65-F5344CB8AC3E}">
        <p14:creationId xmlns:p14="http://schemas.microsoft.com/office/powerpoint/2010/main" val="1241272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变结构控制</a:t>
            </a:r>
          </a:p>
        </p:txBody>
      </p:sp>
      <mc:AlternateContent xmlns:mc="http://schemas.openxmlformats.org/markup-compatibility/2006" xmlns:a14="http://schemas.microsoft.com/office/drawing/2010/main">
        <mc:Choice Requires="a14">
          <p:sp>
            <p:nvSpPr>
              <p:cNvPr id="13315" name="Rectangle 3"/>
              <p:cNvSpPr>
                <a:spLocks noChangeArrowheads="1"/>
              </p:cNvSpPr>
              <p:nvPr/>
            </p:nvSpPr>
            <p:spPr bwMode="auto">
              <a:xfrm>
                <a:off x="468312" y="920296"/>
                <a:ext cx="8102481" cy="111376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zh-CN" altLang="en-US" sz="2400" dirty="0" smtClean="0">
                    <a:latin typeface="黑体" pitchFamily="49" charset="-122"/>
                    <a:ea typeface="黑体" pitchFamily="49" charset="-122"/>
                  </a:rPr>
                  <a:t>设计切换函数</a:t>
                </a:r>
                <a14:m>
                  <m:oMath xmlns:m="http://schemas.openxmlformats.org/officeDocument/2006/math">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𝑥</m:t>
                    </m:r>
                    <m:r>
                      <a:rPr kumimoji="0" lang="en-US" altLang="zh-CN" sz="2400" b="0" i="1" smtClean="0">
                        <a:latin typeface="Cambria Math"/>
                        <a:ea typeface="黑体" pitchFamily="49" charset="-122"/>
                      </a:rPr>
                      <m:t>)</m:t>
                    </m:r>
                  </m:oMath>
                </a14:m>
                <a:r>
                  <a:rPr kumimoji="0" lang="zh-CN" altLang="en-US" sz="2400" dirty="0" smtClean="0">
                    <a:latin typeface="黑体" pitchFamily="49" charset="-122"/>
                    <a:ea typeface="黑体" pitchFamily="49" charset="-122"/>
                  </a:rPr>
                  <a:t>，使它所确定的滑动模态渐近稳定且具有良好的动态品质。</a:t>
                </a:r>
                <a:endParaRPr kumimoji="0" lang="zh-CN" altLang="en-US" sz="2400" dirty="0">
                  <a:latin typeface="黑体" pitchFamily="49" charset="-122"/>
                  <a:ea typeface="黑体" pitchFamily="49" charset="-122"/>
                </a:endParaRPr>
              </a:p>
            </p:txBody>
          </p:sp>
        </mc:Choice>
        <mc:Fallback xmlns="">
          <p:sp>
            <p:nvSpPr>
              <p:cNvPr id="13315" name="Rectangle 3"/>
              <p:cNvSpPr>
                <a:spLocks noRot="1" noChangeAspect="1" noMove="1" noResize="1" noEditPoints="1" noAdjustHandles="1" noChangeArrowheads="1" noChangeShapeType="1" noTextEdit="1"/>
              </p:cNvSpPr>
              <p:nvPr/>
            </p:nvSpPr>
            <p:spPr bwMode="auto">
              <a:xfrm>
                <a:off x="468312" y="920296"/>
                <a:ext cx="8102481" cy="1113766"/>
              </a:xfrm>
              <a:prstGeom prst="rect">
                <a:avLst/>
              </a:prstGeom>
              <a:blipFill rotWithShape="1">
                <a:blip r:embed="rId2"/>
                <a:stretch>
                  <a:fillRect l="-1204" r="-752" b="-8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6" name="Rectangle 3"/>
          <p:cNvSpPr>
            <a:spLocks noChangeArrowheads="1"/>
          </p:cNvSpPr>
          <p:nvPr/>
        </p:nvSpPr>
        <p:spPr bwMode="auto">
          <a:xfrm>
            <a:off x="1123406" y="2074134"/>
            <a:ext cx="6647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线性、非线性（终端、积分、分段线性）、时变</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9" name="Rectangle 3"/>
              <p:cNvSpPr>
                <a:spLocks noChangeArrowheads="1"/>
              </p:cNvSpPr>
              <p:nvPr/>
            </p:nvSpPr>
            <p:spPr bwMode="auto">
              <a:xfrm>
                <a:off x="464392" y="2920716"/>
                <a:ext cx="8102481" cy="12072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zh-CN" altLang="en-US" sz="2400" dirty="0" smtClean="0">
                    <a:latin typeface="黑体" pitchFamily="49" charset="-122"/>
                    <a:ea typeface="黑体" pitchFamily="49" charset="-122"/>
                  </a:rPr>
                  <a:t>求取控制律</a:t>
                </a:r>
                <a14:m>
                  <m:oMath xmlns:m="http://schemas.openxmlformats.org/officeDocument/2006/math">
                    <m:r>
                      <m:rPr>
                        <m:sty m:val="p"/>
                      </m:rPr>
                      <a:rPr kumimoji="0" lang="en-US" altLang="zh-CN" sz="2400" b="0" i="0" smtClean="0">
                        <a:latin typeface="Cambria Math"/>
                        <a:ea typeface="黑体" pitchFamily="49" charset="-122"/>
                      </a:rPr>
                      <m:t>u</m:t>
                    </m:r>
                    <m:r>
                      <a:rPr kumimoji="0" lang="en-US" altLang="zh-CN" sz="2400" b="0" i="0" smtClean="0">
                        <a:latin typeface="Cambria Math"/>
                        <a:ea typeface="黑体" pitchFamily="49" charset="-122"/>
                      </a:rPr>
                      <m:t>=</m:t>
                    </m:r>
                    <m:sSup>
                      <m:sSupPr>
                        <m:ctrlPr>
                          <a:rPr kumimoji="0" lang="en-US" altLang="zh-CN" sz="2400" b="0" i="1" smtClean="0">
                            <a:latin typeface="Cambria Math"/>
                            <a:ea typeface="黑体" pitchFamily="49" charset="-122"/>
                          </a:rPr>
                        </m:ctrlPr>
                      </m:sSupPr>
                      <m:e>
                        <m:r>
                          <a:rPr kumimoji="0" lang="en-US" altLang="zh-CN" sz="2400" b="0" i="1" smtClean="0">
                            <a:latin typeface="Cambria Math"/>
                            <a:ea typeface="黑体" pitchFamily="49" charset="-122"/>
                          </a:rPr>
                          <m:t>𝑢</m:t>
                        </m:r>
                      </m:e>
                      <m:sup>
                        <m:r>
                          <a:rPr kumimoji="0" lang="en-US" altLang="zh-CN" sz="2400" b="0" i="1" smtClean="0">
                            <a:latin typeface="Cambria Math"/>
                            <a:ea typeface="Cambria Math"/>
                          </a:rPr>
                          <m:t>±</m:t>
                        </m:r>
                      </m:sup>
                    </m:sSup>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𝑥</m:t>
                    </m:r>
                    <m:r>
                      <a:rPr kumimoji="0" lang="en-US" altLang="zh-CN" sz="2400" b="0" i="1" smtClean="0">
                        <a:latin typeface="Cambria Math"/>
                        <a:ea typeface="黑体" pitchFamily="49" charset="-122"/>
                      </a:rPr>
                      <m:t>)</m:t>
                    </m:r>
                  </m:oMath>
                </a14:m>
                <a:r>
                  <a:rPr kumimoji="0" lang="zh-CN" altLang="en-US" sz="2400" dirty="0" smtClean="0">
                    <a:latin typeface="黑体" pitchFamily="49" charset="-122"/>
                    <a:ea typeface="黑体" pitchFamily="49" charset="-122"/>
                  </a:rPr>
                  <a:t>，从而使到达条件满足时，在切换面上形成滑动模态区。</a:t>
                </a:r>
                <a:endParaRPr kumimoji="0" lang="zh-CN" altLang="en-US" sz="2400" dirty="0">
                  <a:latin typeface="黑体" pitchFamily="49" charset="-122"/>
                  <a:ea typeface="黑体" pitchFamily="49" charset="-122"/>
                </a:endParaRPr>
              </a:p>
            </p:txBody>
          </p:sp>
        </mc:Choice>
        <mc:Fallback xmlns="">
          <p:sp>
            <p:nvSpPr>
              <p:cNvPr id="9" name="Rectangle 3"/>
              <p:cNvSpPr>
                <a:spLocks noRot="1" noChangeAspect="1" noMove="1" noResize="1" noEditPoints="1" noAdjustHandles="1" noChangeArrowheads="1" noChangeShapeType="1" noTextEdit="1"/>
              </p:cNvSpPr>
              <p:nvPr/>
            </p:nvSpPr>
            <p:spPr bwMode="auto">
              <a:xfrm>
                <a:off x="464392" y="2920716"/>
                <a:ext cx="8102481" cy="1207254"/>
              </a:xfrm>
              <a:prstGeom prst="rect">
                <a:avLst/>
              </a:prstGeom>
              <a:blipFill rotWithShape="1">
                <a:blip r:embed="rId3"/>
                <a:stretch>
                  <a:fillRect l="-1129" b="-40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3"/>
              <p:cNvSpPr>
                <a:spLocks noChangeArrowheads="1"/>
              </p:cNvSpPr>
              <p:nvPr/>
            </p:nvSpPr>
            <p:spPr bwMode="auto">
              <a:xfrm>
                <a:off x="1123406" y="4255226"/>
                <a:ext cx="7693048" cy="16677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zh-CN" altLang="en-US" sz="2400" dirty="0" smtClean="0">
                    <a:latin typeface="黑体" pitchFamily="49" charset="-122"/>
                    <a:ea typeface="黑体" pitchFamily="49" charset="-122"/>
                  </a:rPr>
                  <a:t>方法一：采用到达条件</a:t>
                </a:r>
                <a14:m>
                  <m:oMath xmlns:m="http://schemas.openxmlformats.org/officeDocument/2006/math">
                    <m:r>
                      <a:rPr kumimoji="0" lang="en-US" altLang="zh-CN" sz="2400" b="0" i="1" smtClean="0">
                        <a:latin typeface="Cambria Math"/>
                        <a:ea typeface="黑体" pitchFamily="49" charset="-122"/>
                      </a:rPr>
                      <m:t>𝑠</m:t>
                    </m:r>
                    <m:acc>
                      <m:accPr>
                        <m:chr m:val="̇"/>
                        <m:ctrlPr>
                          <a:rPr kumimoji="0" lang="en-US" altLang="zh-CN" sz="2400" b="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b="0" i="1" smtClean="0">
                        <a:latin typeface="Cambria Math"/>
                        <a:ea typeface="Cambria Math"/>
                      </a:rPr>
                      <m:t>≤0</m:t>
                    </m:r>
                  </m:oMath>
                </a14:m>
                <a:r>
                  <a:rPr kumimoji="0" lang="zh-CN" altLang="en-US" sz="2400" dirty="0" smtClean="0">
                    <a:latin typeface="黑体" pitchFamily="49" charset="-122"/>
                    <a:ea typeface="黑体" pitchFamily="49" charset="-122"/>
                  </a:rPr>
                  <a:t>，求得控制律的一个不等式，需要在满足此不等式的条件下选择合适的控制律。</a:t>
                </a:r>
                <a:endParaRPr kumimoji="0" lang="en-US" altLang="zh-CN" sz="2400" dirty="0" smtClean="0">
                  <a:latin typeface="黑体" pitchFamily="49" charset="-122"/>
                  <a:ea typeface="黑体" pitchFamily="49" charset="-122"/>
                </a:endParaRPr>
              </a:p>
              <a:p>
                <a:pPr eaLnBrk="1" hangingPunct="1">
                  <a:lnSpc>
                    <a:spcPct val="150000"/>
                  </a:lnSpc>
                  <a:spcBef>
                    <a:spcPct val="0"/>
                  </a:spcBef>
                  <a:buFontTx/>
                  <a:buNone/>
                </a:pPr>
                <a:r>
                  <a:rPr kumimoji="0" lang="zh-CN" altLang="en-US" sz="2400" dirty="0" smtClean="0">
                    <a:latin typeface="黑体" pitchFamily="49" charset="-122"/>
                    <a:ea typeface="黑体" pitchFamily="49" charset="-122"/>
                  </a:rPr>
                  <a:t>方法二：采用趋近律方法，可直接求取等式型控制律。</a:t>
                </a:r>
                <a:endParaRPr kumimoji="0" lang="zh-CN" altLang="en-US" sz="2400" dirty="0">
                  <a:latin typeface="黑体" pitchFamily="49" charset="-122"/>
                  <a:ea typeface="黑体" pitchFamily="49" charset="-122"/>
                </a:endParaRPr>
              </a:p>
            </p:txBody>
          </p:sp>
        </mc:Choice>
        <mc:Fallback xmlns="">
          <p:sp>
            <p:nvSpPr>
              <p:cNvPr id="13" name="Rectangle 3"/>
              <p:cNvSpPr>
                <a:spLocks noRot="1" noChangeAspect="1" noMove="1" noResize="1" noEditPoints="1" noAdjustHandles="1" noChangeArrowheads="1" noChangeShapeType="1" noTextEdit="1"/>
              </p:cNvSpPr>
              <p:nvPr/>
            </p:nvSpPr>
            <p:spPr bwMode="auto">
              <a:xfrm>
                <a:off x="1123406" y="4255226"/>
                <a:ext cx="7693048" cy="1667764"/>
              </a:xfrm>
              <a:prstGeom prst="rect">
                <a:avLst/>
              </a:prstGeom>
              <a:blipFill rotWithShape="1">
                <a:blip r:embed="rId4"/>
                <a:stretch>
                  <a:fillRect l="-1189" b="-510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15</a:t>
            </a:fld>
            <a:r>
              <a:rPr lang="en-US" altLang="zh-CN" smtClean="0"/>
              <a:t>/71</a:t>
            </a:r>
            <a:endParaRPr lang="en-US" altLang="zh-CN" dirty="0"/>
          </a:p>
        </p:txBody>
      </p:sp>
    </p:spTree>
    <p:extLst>
      <p:ext uri="{BB962C8B-B14F-4D97-AF65-F5344CB8AC3E}">
        <p14:creationId xmlns:p14="http://schemas.microsoft.com/office/powerpoint/2010/main" val="651110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变结构控制</a:t>
            </a:r>
          </a:p>
        </p:txBody>
      </p:sp>
      <p:sp>
        <p:nvSpPr>
          <p:cNvPr id="13315" name="Rectangle 3"/>
          <p:cNvSpPr>
            <a:spLocks noChangeArrowheads="1"/>
          </p:cNvSpPr>
          <p:nvPr/>
        </p:nvSpPr>
        <p:spPr bwMode="auto">
          <a:xfrm>
            <a:off x="468312" y="1154014"/>
            <a:ext cx="8102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zh-CN" altLang="en-US" sz="2400" dirty="0" smtClean="0">
                <a:latin typeface="黑体" pitchFamily="49" charset="-122"/>
                <a:ea typeface="黑体" pitchFamily="49" charset="-122"/>
              </a:rPr>
              <a:t>几种常见趋近律：</a:t>
            </a:r>
            <a:endParaRPr kumimoji="0" lang="zh-CN" altLang="en-US" sz="2400" dirty="0">
              <a:latin typeface="黑体" pitchFamily="49" charset="-122"/>
              <a:ea typeface="黑体" pitchFamily="49" charset="-122"/>
            </a:endParaRPr>
          </a:p>
        </p:txBody>
      </p:sp>
      <p:sp>
        <p:nvSpPr>
          <p:cNvPr id="16" name="Rectangle 3"/>
          <p:cNvSpPr>
            <a:spLocks noChangeArrowheads="1"/>
          </p:cNvSpPr>
          <p:nvPr/>
        </p:nvSpPr>
        <p:spPr bwMode="auto">
          <a:xfrm>
            <a:off x="1123406" y="2074134"/>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等速趋近律</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7" name="Rectangle 3"/>
              <p:cNvSpPr>
                <a:spLocks noChangeArrowheads="1"/>
              </p:cNvSpPr>
              <p:nvPr/>
            </p:nvSpPr>
            <p:spPr bwMode="auto">
              <a:xfrm>
                <a:off x="3483694" y="2074134"/>
                <a:ext cx="225068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acc>
                        <m:accPr>
                          <m:chr m:val="̇"/>
                          <m:ctrlPr>
                            <a:rPr kumimoji="0" lang="zh-CN" altLang="en-US" sz="240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b="0" i="1" smtClean="0">
                          <a:latin typeface="Cambria Math"/>
                          <a:ea typeface="黑体" pitchFamily="49" charset="-122"/>
                        </a:rPr>
                        <m:t>=−</m:t>
                      </m:r>
                      <m:r>
                        <a:rPr kumimoji="0" lang="zh-CN" altLang="en-US" sz="2400" b="0" i="1" smtClean="0">
                          <a:latin typeface="Cambria Math"/>
                          <a:ea typeface="黑体" pitchFamily="49" charset="-122"/>
                        </a:rPr>
                        <m:t>𝜀</m:t>
                      </m:r>
                      <m:r>
                        <a:rPr kumimoji="0" lang="en-US" altLang="zh-CN" sz="2400" b="0" i="1" smtClean="0">
                          <a:latin typeface="Cambria Math"/>
                          <a:ea typeface="黑体" pitchFamily="49" charset="-122"/>
                        </a:rPr>
                        <m:t> </m:t>
                      </m:r>
                      <m:r>
                        <a:rPr kumimoji="0" lang="en-US" altLang="zh-CN" sz="2400" b="0" i="1" smtClean="0">
                          <a:latin typeface="Cambria Math"/>
                          <a:ea typeface="黑体" pitchFamily="49" charset="-122"/>
                        </a:rPr>
                        <m:t>𝑠𝑔𝑛</m:t>
                      </m:r>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oMath>
                  </m:oMathPara>
                </a14:m>
                <a:endParaRPr kumimoji="0" lang="zh-CN" altLang="en-US" sz="2400" dirty="0">
                  <a:latin typeface="黑体" pitchFamily="49" charset="-122"/>
                  <a:ea typeface="黑体" pitchFamily="49" charset="-122"/>
                </a:endParaRPr>
              </a:p>
            </p:txBody>
          </p:sp>
        </mc:Choice>
        <mc:Fallback xmlns="">
          <p:sp>
            <p:nvSpPr>
              <p:cNvPr id="7" name="Rectangle 3"/>
              <p:cNvSpPr>
                <a:spLocks noRot="1" noChangeAspect="1" noMove="1" noResize="1" noEditPoints="1" noAdjustHandles="1" noChangeArrowheads="1" noChangeShapeType="1" noTextEdit="1"/>
              </p:cNvSpPr>
              <p:nvPr/>
            </p:nvSpPr>
            <p:spPr bwMode="auto">
              <a:xfrm>
                <a:off x="3483694" y="2074134"/>
                <a:ext cx="2250680" cy="461665"/>
              </a:xfrm>
              <a:prstGeom prst="rect">
                <a:avLst/>
              </a:prstGeom>
              <a:blipFill rotWithShape="1">
                <a:blip r:embed="rId2"/>
                <a:stretch>
                  <a:fillRect b="-210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Rectangle 3"/>
          <p:cNvSpPr>
            <a:spLocks noChangeArrowheads="1"/>
          </p:cNvSpPr>
          <p:nvPr/>
        </p:nvSpPr>
        <p:spPr bwMode="auto">
          <a:xfrm>
            <a:off x="1123405" y="2804305"/>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指数趋近律</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0" name="Rectangle 3"/>
              <p:cNvSpPr>
                <a:spLocks noChangeArrowheads="1"/>
              </p:cNvSpPr>
              <p:nvPr/>
            </p:nvSpPr>
            <p:spPr bwMode="auto">
              <a:xfrm>
                <a:off x="3457172" y="2804304"/>
                <a:ext cx="2934585"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acc>
                        <m:accPr>
                          <m:chr m:val="̇"/>
                          <m:ctrlPr>
                            <a:rPr kumimoji="0" lang="zh-CN" altLang="en-US" sz="240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b="0" i="1" smtClean="0">
                          <a:latin typeface="Cambria Math"/>
                          <a:ea typeface="黑体" pitchFamily="49" charset="-122"/>
                        </a:rPr>
                        <m:t>=−</m:t>
                      </m:r>
                      <m:r>
                        <a:rPr kumimoji="0" lang="zh-CN" altLang="en-US" sz="2400" b="0" i="1" smtClean="0">
                          <a:latin typeface="Cambria Math"/>
                          <a:ea typeface="黑体" pitchFamily="49" charset="-122"/>
                        </a:rPr>
                        <m:t>𝜀</m:t>
                      </m:r>
                      <m:r>
                        <a:rPr kumimoji="0" lang="en-US" altLang="zh-CN" sz="2400" b="0" i="1" smtClean="0">
                          <a:latin typeface="Cambria Math"/>
                          <a:ea typeface="黑体" pitchFamily="49" charset="-122"/>
                        </a:rPr>
                        <m:t> </m:t>
                      </m:r>
                      <m:r>
                        <a:rPr kumimoji="0" lang="en-US" altLang="zh-CN" sz="2400" b="0" i="1" smtClean="0">
                          <a:latin typeface="Cambria Math"/>
                          <a:ea typeface="黑体" pitchFamily="49" charset="-122"/>
                        </a:rPr>
                        <m:t>𝑠𝑔𝑛</m:t>
                      </m:r>
                      <m:d>
                        <m:dPr>
                          <m:ctrlPr>
                            <a:rPr kumimoji="0" lang="en-US" altLang="zh-CN" sz="2400" b="0" i="1" smtClean="0">
                              <a:latin typeface="Cambria Math"/>
                              <a:ea typeface="黑体" pitchFamily="49" charset="-122"/>
                            </a:rPr>
                          </m:ctrlPr>
                        </m:dPr>
                        <m:e>
                          <m:r>
                            <a:rPr kumimoji="0" lang="en-US" altLang="zh-CN" sz="2400" b="0" i="1" smtClean="0">
                              <a:latin typeface="Cambria Math"/>
                              <a:ea typeface="黑体" pitchFamily="49" charset="-122"/>
                            </a:rPr>
                            <m:t>𝑠</m:t>
                          </m:r>
                        </m:e>
                      </m:d>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𝑘𝑠</m:t>
                      </m:r>
                    </m:oMath>
                  </m:oMathPara>
                </a14:m>
                <a:endParaRPr kumimoji="0" lang="zh-CN" altLang="en-US" sz="2400" dirty="0">
                  <a:latin typeface="黑体" pitchFamily="49" charset="-122"/>
                  <a:ea typeface="黑体" pitchFamily="49" charset="-122"/>
                </a:endParaRPr>
              </a:p>
            </p:txBody>
          </p:sp>
        </mc:Choice>
        <mc:Fallback xmlns="">
          <p:sp>
            <p:nvSpPr>
              <p:cNvPr id="10" name="Rectangle 3"/>
              <p:cNvSpPr>
                <a:spLocks noRot="1" noChangeAspect="1" noMove="1" noResize="1" noEditPoints="1" noAdjustHandles="1" noChangeArrowheads="1" noChangeShapeType="1" noTextEdit="1"/>
              </p:cNvSpPr>
              <p:nvPr/>
            </p:nvSpPr>
            <p:spPr bwMode="auto">
              <a:xfrm>
                <a:off x="3457172" y="2804304"/>
                <a:ext cx="2934585" cy="461665"/>
              </a:xfrm>
              <a:prstGeom prst="rect">
                <a:avLst/>
              </a:prstGeom>
              <a:blipFill rotWithShape="1">
                <a:blip r:embed="rId3"/>
                <a:stretch>
                  <a:fillRect b="-118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Rectangle 3"/>
          <p:cNvSpPr>
            <a:spLocks noChangeArrowheads="1"/>
          </p:cNvSpPr>
          <p:nvPr/>
        </p:nvSpPr>
        <p:spPr bwMode="auto">
          <a:xfrm>
            <a:off x="1123405" y="3523846"/>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smtClean="0">
                <a:latin typeface="黑体" pitchFamily="49" charset="-122"/>
                <a:ea typeface="黑体" pitchFamily="49" charset="-122"/>
              </a:rPr>
              <a:t>幂次趋近律</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2" name="Rectangle 3"/>
              <p:cNvSpPr>
                <a:spLocks noChangeArrowheads="1"/>
              </p:cNvSpPr>
              <p:nvPr/>
            </p:nvSpPr>
            <p:spPr bwMode="auto">
              <a:xfrm>
                <a:off x="3483694" y="3589857"/>
                <a:ext cx="272446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acc>
                        <m:accPr>
                          <m:chr m:val="̇"/>
                          <m:ctrlPr>
                            <a:rPr kumimoji="0" lang="zh-CN" altLang="en-US" sz="240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𝑘</m:t>
                      </m:r>
                      <m:sSup>
                        <m:sSupPr>
                          <m:ctrlPr>
                            <a:rPr kumimoji="0" lang="en-US" altLang="zh-CN" sz="2400" b="0" i="1" smtClean="0">
                              <a:latin typeface="Cambria Math"/>
                              <a:ea typeface="黑体" pitchFamily="49" charset="-122"/>
                            </a:rPr>
                          </m:ctrlPr>
                        </m:sSupPr>
                        <m:e>
                          <m:d>
                            <m:dPr>
                              <m:begChr m:val="|"/>
                              <m:endChr m:val="|"/>
                              <m:ctrlPr>
                                <a:rPr kumimoji="0" lang="en-US" altLang="zh-CN" sz="2400" b="0" i="1" smtClean="0">
                                  <a:latin typeface="Cambria Math"/>
                                  <a:ea typeface="黑体" pitchFamily="49" charset="-122"/>
                                </a:rPr>
                              </m:ctrlPr>
                            </m:dPr>
                            <m:e>
                              <m:r>
                                <a:rPr kumimoji="0" lang="en-US" altLang="zh-CN" sz="2400" b="0" i="1" smtClean="0">
                                  <a:latin typeface="Cambria Math"/>
                                  <a:ea typeface="黑体" pitchFamily="49" charset="-122"/>
                                </a:rPr>
                                <m:t>𝑠</m:t>
                              </m:r>
                            </m:e>
                          </m:d>
                        </m:e>
                        <m:sup>
                          <m:r>
                            <a:rPr kumimoji="0" lang="zh-CN" altLang="en-US" sz="2400" b="0" i="1" smtClean="0">
                              <a:latin typeface="Cambria Math"/>
                              <a:ea typeface="黑体" pitchFamily="49" charset="-122"/>
                            </a:rPr>
                            <m:t>𝛼</m:t>
                          </m:r>
                        </m:sup>
                      </m:sSup>
                      <m:r>
                        <a:rPr kumimoji="0" lang="en-US" altLang="zh-CN" sz="2400" b="0" i="1" smtClean="0">
                          <a:latin typeface="Cambria Math"/>
                          <a:ea typeface="黑体" pitchFamily="49" charset="-122"/>
                        </a:rPr>
                        <m:t>𝑠𝑔𝑛</m:t>
                      </m:r>
                      <m:d>
                        <m:dPr>
                          <m:ctrlPr>
                            <a:rPr kumimoji="0" lang="en-US" altLang="zh-CN" sz="2400" b="0" i="1" smtClean="0">
                              <a:latin typeface="Cambria Math"/>
                              <a:ea typeface="黑体" pitchFamily="49" charset="-122"/>
                            </a:rPr>
                          </m:ctrlPr>
                        </m:dPr>
                        <m:e>
                          <m:r>
                            <a:rPr kumimoji="0" lang="en-US" altLang="zh-CN" sz="2400" b="0" i="1" smtClean="0">
                              <a:latin typeface="Cambria Math"/>
                              <a:ea typeface="黑体" pitchFamily="49" charset="-122"/>
                            </a:rPr>
                            <m:t>𝑠</m:t>
                          </m:r>
                        </m:e>
                      </m:d>
                    </m:oMath>
                  </m:oMathPara>
                </a14:m>
                <a:endParaRPr kumimoji="0" lang="zh-CN" altLang="en-US" sz="2400" dirty="0">
                  <a:latin typeface="黑体" pitchFamily="49" charset="-122"/>
                  <a:ea typeface="黑体" pitchFamily="49" charset="-122"/>
                </a:endParaRPr>
              </a:p>
            </p:txBody>
          </p:sp>
        </mc:Choice>
        <mc:Fallback xmlns="">
          <p:sp>
            <p:nvSpPr>
              <p:cNvPr id="12" name="Rectangle 3"/>
              <p:cNvSpPr>
                <a:spLocks noRot="1" noChangeAspect="1" noMove="1" noResize="1" noEditPoints="1" noAdjustHandles="1" noChangeArrowheads="1" noChangeShapeType="1" noTextEdit="1"/>
              </p:cNvSpPr>
              <p:nvPr/>
            </p:nvSpPr>
            <p:spPr bwMode="auto">
              <a:xfrm>
                <a:off x="3483694" y="3589857"/>
                <a:ext cx="2724464" cy="461665"/>
              </a:xfrm>
              <a:prstGeom prst="rect">
                <a:avLst/>
              </a:prstGeom>
              <a:blipFill rotWithShape="1">
                <a:blip r:embed="rId4"/>
                <a:stretch>
                  <a:fillRect b="-118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Rectangle 3"/>
          <p:cNvSpPr>
            <a:spLocks noChangeArrowheads="1"/>
          </p:cNvSpPr>
          <p:nvPr/>
        </p:nvSpPr>
        <p:spPr bwMode="auto">
          <a:xfrm>
            <a:off x="1123405" y="4344954"/>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dirty="0">
                <a:latin typeface="黑体" pitchFamily="49" charset="-122"/>
                <a:ea typeface="黑体" pitchFamily="49" charset="-122"/>
              </a:rPr>
              <a:t>一般</a:t>
            </a:r>
            <a:r>
              <a:rPr kumimoji="0" lang="zh-CN" altLang="en-US" sz="2400" dirty="0" smtClean="0">
                <a:latin typeface="黑体" pitchFamily="49" charset="-122"/>
                <a:ea typeface="黑体" pitchFamily="49" charset="-122"/>
              </a:rPr>
              <a:t>趋近律</a:t>
            </a:r>
            <a:endParaRPr kumimoji="0" lang="zh-CN" altLang="en-US" sz="24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15" name="Rectangle 3"/>
              <p:cNvSpPr>
                <a:spLocks noChangeArrowheads="1"/>
              </p:cNvSpPr>
              <p:nvPr/>
            </p:nvSpPr>
            <p:spPr bwMode="auto">
              <a:xfrm>
                <a:off x="3457172" y="4446135"/>
                <a:ext cx="326743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acc>
                        <m:accPr>
                          <m:chr m:val="̇"/>
                          <m:ctrlPr>
                            <a:rPr kumimoji="0" lang="zh-CN" altLang="en-US" sz="2400" i="1" smtClean="0">
                              <a:latin typeface="Cambria Math"/>
                              <a:ea typeface="黑体" pitchFamily="49" charset="-122"/>
                            </a:rPr>
                          </m:ctrlPr>
                        </m:accPr>
                        <m:e>
                          <m:r>
                            <a:rPr kumimoji="0" lang="en-US" altLang="zh-CN" sz="2400" b="0" i="1" smtClean="0">
                              <a:latin typeface="Cambria Math"/>
                              <a:ea typeface="黑体" pitchFamily="49" charset="-122"/>
                            </a:rPr>
                            <m:t>𝑠</m:t>
                          </m:r>
                        </m:e>
                      </m:acc>
                      <m:r>
                        <a:rPr kumimoji="0" lang="en-US" altLang="zh-CN" sz="2400" b="0" i="1" smtClean="0">
                          <a:latin typeface="Cambria Math"/>
                          <a:ea typeface="黑体" pitchFamily="49" charset="-122"/>
                        </a:rPr>
                        <m:t>=−</m:t>
                      </m:r>
                      <m:r>
                        <a:rPr kumimoji="0" lang="zh-CN" altLang="en-US" sz="2400" b="0" i="1" smtClean="0">
                          <a:latin typeface="Cambria Math"/>
                          <a:ea typeface="黑体" pitchFamily="49" charset="-122"/>
                        </a:rPr>
                        <m:t>𝜀</m:t>
                      </m:r>
                      <m:r>
                        <a:rPr kumimoji="0" lang="en-US" altLang="zh-CN" sz="2400" b="0" i="1" smtClean="0">
                          <a:latin typeface="Cambria Math"/>
                          <a:ea typeface="黑体" pitchFamily="49" charset="-122"/>
                        </a:rPr>
                        <m:t> </m:t>
                      </m:r>
                      <m:r>
                        <a:rPr kumimoji="0" lang="en-US" altLang="zh-CN" sz="2400" b="0" i="1" smtClean="0">
                          <a:latin typeface="Cambria Math"/>
                          <a:ea typeface="黑体" pitchFamily="49" charset="-122"/>
                        </a:rPr>
                        <m:t>𝑠𝑔𝑛</m:t>
                      </m:r>
                      <m:d>
                        <m:dPr>
                          <m:ctrlPr>
                            <a:rPr kumimoji="0" lang="en-US" altLang="zh-CN" sz="2400" b="0" i="1" smtClean="0">
                              <a:latin typeface="Cambria Math"/>
                              <a:ea typeface="黑体" pitchFamily="49" charset="-122"/>
                            </a:rPr>
                          </m:ctrlPr>
                        </m:dPr>
                        <m:e>
                          <m:r>
                            <a:rPr kumimoji="0" lang="en-US" altLang="zh-CN" sz="2400" b="0" i="1" smtClean="0">
                              <a:latin typeface="Cambria Math"/>
                              <a:ea typeface="黑体" pitchFamily="49" charset="-122"/>
                            </a:rPr>
                            <m:t>𝑠</m:t>
                          </m:r>
                        </m:e>
                      </m:d>
                      <m:r>
                        <a:rPr kumimoji="0" lang="en-US" altLang="zh-CN" sz="2400" b="0" i="1" smtClean="0">
                          <a:latin typeface="Cambria Math"/>
                          <a:ea typeface="黑体" pitchFamily="49" charset="-122"/>
                        </a:rPr>
                        <m:t> −</m:t>
                      </m:r>
                      <m:r>
                        <a:rPr kumimoji="0" lang="en-US" altLang="zh-CN" sz="2400" b="0" i="1" smtClean="0">
                          <a:latin typeface="Cambria Math"/>
                          <a:ea typeface="黑体" pitchFamily="49" charset="-122"/>
                        </a:rPr>
                        <m:t>𝑓</m:t>
                      </m:r>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oMath>
                  </m:oMathPara>
                </a14:m>
                <a:endParaRPr kumimoji="0" lang="zh-CN" altLang="en-US" sz="2400" dirty="0">
                  <a:latin typeface="黑体" pitchFamily="49" charset="-122"/>
                  <a:ea typeface="黑体" pitchFamily="49" charset="-122"/>
                </a:endParaRPr>
              </a:p>
            </p:txBody>
          </p:sp>
        </mc:Choice>
        <mc:Fallback xmlns="">
          <p:sp>
            <p:nvSpPr>
              <p:cNvPr id="15" name="Rectangle 3"/>
              <p:cNvSpPr>
                <a:spLocks noRot="1" noChangeAspect="1" noMove="1" noResize="1" noEditPoints="1" noAdjustHandles="1" noChangeArrowheads="1" noChangeShapeType="1" noTextEdit="1"/>
              </p:cNvSpPr>
              <p:nvPr/>
            </p:nvSpPr>
            <p:spPr bwMode="auto">
              <a:xfrm>
                <a:off x="3457172" y="4446135"/>
                <a:ext cx="3267433" cy="461665"/>
              </a:xfrm>
              <a:prstGeom prst="rect">
                <a:avLst/>
              </a:prstGeom>
              <a:blipFill rotWithShape="1">
                <a:blip r:embed="rId5"/>
                <a:stretch>
                  <a:fillRect b="-210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3"/>
              <p:cNvSpPr>
                <a:spLocks noChangeArrowheads="1"/>
              </p:cNvSpPr>
              <p:nvPr/>
            </p:nvSpPr>
            <p:spPr bwMode="auto">
              <a:xfrm>
                <a:off x="999402" y="4883195"/>
                <a:ext cx="7693048" cy="17543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zh-CN" altLang="en-US" sz="2400" dirty="0" smtClean="0">
                    <a:latin typeface="黑体" pitchFamily="49" charset="-122"/>
                    <a:ea typeface="黑体" pitchFamily="49" charset="-122"/>
                  </a:rPr>
                  <a:t>选取原则是保证系统状态点远离切换面时具有较快趋近速度，由于过大趋近速度会导致剧烈抖振，是以适当选择</a:t>
                </a:r>
                <a14:m>
                  <m:oMath xmlns:m="http://schemas.openxmlformats.org/officeDocument/2006/math">
                    <m:r>
                      <a:rPr kumimoji="0" lang="en-US" altLang="zh-CN" sz="2400" b="0" i="1" smtClean="0">
                        <a:latin typeface="Cambria Math"/>
                        <a:ea typeface="黑体" pitchFamily="49" charset="-122"/>
                      </a:rPr>
                      <m:t>𝑓</m:t>
                    </m:r>
                    <m:r>
                      <a:rPr kumimoji="0" lang="en-US" altLang="zh-CN" sz="2400" b="0" i="1" smtClean="0">
                        <a:latin typeface="Cambria Math"/>
                        <a:ea typeface="黑体" pitchFamily="49" charset="-122"/>
                      </a:rPr>
                      <m:t>(</m:t>
                    </m:r>
                    <m:r>
                      <a:rPr kumimoji="0" lang="en-US" altLang="zh-CN" sz="2400" b="0" i="1" smtClean="0">
                        <a:latin typeface="Cambria Math"/>
                        <a:ea typeface="黑体" pitchFamily="49" charset="-122"/>
                      </a:rPr>
                      <m:t>𝑠</m:t>
                    </m:r>
                    <m:r>
                      <a:rPr kumimoji="0" lang="en-US" altLang="zh-CN" sz="2400" b="0" i="1" smtClean="0">
                        <a:latin typeface="Cambria Math"/>
                        <a:ea typeface="黑体" pitchFamily="49" charset="-122"/>
                      </a:rPr>
                      <m:t>)</m:t>
                    </m:r>
                  </m:oMath>
                </a14:m>
                <a:r>
                  <a:rPr kumimoji="0" lang="zh-CN" altLang="en-US" sz="2400" dirty="0" smtClean="0">
                    <a:latin typeface="黑体" pitchFamily="49" charset="-122"/>
                    <a:ea typeface="黑体" pitchFamily="49" charset="-122"/>
                  </a:rPr>
                  <a:t>，使系统以适当速度趋近切换面。</a:t>
                </a:r>
                <a:endParaRPr kumimoji="0" lang="en-US" altLang="zh-CN" sz="2400" dirty="0" smtClean="0">
                  <a:latin typeface="黑体" pitchFamily="49" charset="-122"/>
                  <a:ea typeface="黑体" pitchFamily="49" charset="-122"/>
                </a:endParaRPr>
              </a:p>
            </p:txBody>
          </p:sp>
        </mc:Choice>
        <mc:Fallback xmlns="">
          <p:sp>
            <p:nvSpPr>
              <p:cNvPr id="17" name="Rectangle 3"/>
              <p:cNvSpPr>
                <a:spLocks noRot="1" noChangeAspect="1" noMove="1" noResize="1" noEditPoints="1" noAdjustHandles="1" noChangeArrowheads="1" noChangeShapeType="1" noTextEdit="1"/>
              </p:cNvSpPr>
              <p:nvPr/>
            </p:nvSpPr>
            <p:spPr bwMode="auto">
              <a:xfrm>
                <a:off x="999402" y="4883195"/>
                <a:ext cx="7693048" cy="1754326"/>
              </a:xfrm>
              <a:prstGeom prst="rect">
                <a:avLst/>
              </a:prstGeom>
              <a:blipFill rotWithShape="1">
                <a:blip r:embed="rId6"/>
                <a:stretch>
                  <a:fillRect l="-1268" b="-24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16</a:t>
            </a:fld>
            <a:r>
              <a:rPr lang="en-US" altLang="zh-CN" smtClean="0"/>
              <a:t>/71</a:t>
            </a:r>
            <a:endParaRPr lang="en-US" altLang="zh-CN" dirty="0"/>
          </a:p>
        </p:txBody>
      </p:sp>
    </p:spTree>
    <p:extLst>
      <p:ext uri="{BB962C8B-B14F-4D97-AF65-F5344CB8AC3E}">
        <p14:creationId xmlns:p14="http://schemas.microsoft.com/office/powerpoint/2010/main" val="2670076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变结构控制</a:t>
            </a:r>
          </a:p>
        </p:txBody>
      </p:sp>
      <p:sp>
        <p:nvSpPr>
          <p:cNvPr id="15364" name="Rectangle 3"/>
          <p:cNvSpPr>
            <a:spLocks noChangeArrowheads="1"/>
          </p:cNvSpPr>
          <p:nvPr/>
        </p:nvSpPr>
        <p:spPr bwMode="auto">
          <a:xfrm>
            <a:off x="468313" y="1196975"/>
            <a:ext cx="452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t>具有不确定性的二阶非线性系统 </a:t>
            </a:r>
          </a:p>
        </p:txBody>
      </p:sp>
      <p:sp>
        <p:nvSpPr>
          <p:cNvPr id="15365" name="Rectangle 4"/>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66" name="Object 5"/>
          <p:cNvGraphicFramePr>
            <a:graphicFrameLocks noChangeAspect="1"/>
          </p:cNvGraphicFramePr>
          <p:nvPr/>
        </p:nvGraphicFramePr>
        <p:xfrm>
          <a:off x="5219700" y="1268413"/>
          <a:ext cx="2255838" cy="320675"/>
        </p:xfrm>
        <a:graphic>
          <a:graphicData uri="http://schemas.openxmlformats.org/presentationml/2006/ole">
            <mc:AlternateContent xmlns:mc="http://schemas.openxmlformats.org/markup-compatibility/2006">
              <mc:Choice xmlns:v="urn:schemas-microsoft-com:vml" Requires="v">
                <p:oleObj spid="_x0000_s16083" name="公式" r:id="rId3" imgW="1409088" imgH="203112" progId="Equation.3">
                  <p:embed/>
                </p:oleObj>
              </mc:Choice>
              <mc:Fallback>
                <p:oleObj name="公式" r:id="rId3" imgW="1409088"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268413"/>
                        <a:ext cx="22558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7" name="Rectangle 6"/>
          <p:cNvSpPr>
            <a:spLocks noChangeArrowheads="1"/>
          </p:cNvSpPr>
          <p:nvPr/>
        </p:nvSpPr>
        <p:spPr bwMode="auto">
          <a:xfrm>
            <a:off x="468313" y="17002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t>定义误差</a:t>
            </a:r>
          </a:p>
        </p:txBody>
      </p:sp>
      <p:sp>
        <p:nvSpPr>
          <p:cNvPr id="15368"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69" name="Object 8"/>
          <p:cNvGraphicFramePr>
            <a:graphicFrameLocks noChangeAspect="1"/>
          </p:cNvGraphicFramePr>
          <p:nvPr/>
        </p:nvGraphicFramePr>
        <p:xfrm>
          <a:off x="2051050" y="1773238"/>
          <a:ext cx="1760538" cy="366712"/>
        </p:xfrm>
        <a:graphic>
          <a:graphicData uri="http://schemas.openxmlformats.org/presentationml/2006/ole">
            <mc:AlternateContent xmlns:mc="http://schemas.openxmlformats.org/markup-compatibility/2006">
              <mc:Choice xmlns:v="urn:schemas-microsoft-com:vml" Requires="v">
                <p:oleObj spid="_x0000_s16084" name="公式" r:id="rId5" imgW="1091726" imgH="228501" progId="Equation.3">
                  <p:embed/>
                </p:oleObj>
              </mc:Choice>
              <mc:Fallback>
                <p:oleObj name="公式" r:id="rId5" imgW="1091726" imgH="228501"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1773238"/>
                        <a:ext cx="1760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0" name="Rectangle 9"/>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71" name="Object 10"/>
          <p:cNvGraphicFramePr>
            <a:graphicFrameLocks noChangeAspect="1"/>
          </p:cNvGraphicFramePr>
          <p:nvPr/>
        </p:nvGraphicFramePr>
        <p:xfrm>
          <a:off x="2771775" y="2276475"/>
          <a:ext cx="1971675" cy="366713"/>
        </p:xfrm>
        <a:graphic>
          <a:graphicData uri="http://schemas.openxmlformats.org/presentationml/2006/ole">
            <mc:AlternateContent xmlns:mc="http://schemas.openxmlformats.org/markup-compatibility/2006">
              <mc:Choice xmlns:v="urn:schemas-microsoft-com:vml" Requires="v">
                <p:oleObj spid="_x0000_s16085" name="公式" r:id="rId7" imgW="1231366" imgH="228501" progId="Equation.3">
                  <p:embed/>
                </p:oleObj>
              </mc:Choice>
              <mc:Fallback>
                <p:oleObj name="公式" r:id="rId7" imgW="1231366" imgH="228501"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2276475"/>
                        <a:ext cx="1971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2" name="Rectangle 11"/>
          <p:cNvSpPr>
            <a:spLocks noChangeArrowheads="1"/>
          </p:cNvSpPr>
          <p:nvPr/>
        </p:nvSpPr>
        <p:spPr bwMode="auto">
          <a:xfrm>
            <a:off x="468313" y="22050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t>选择参考变量</a:t>
            </a:r>
          </a:p>
        </p:txBody>
      </p:sp>
      <p:sp>
        <p:nvSpPr>
          <p:cNvPr id="15373" name="Rectangle 12"/>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74" name="Object 13"/>
          <p:cNvGraphicFramePr>
            <a:graphicFrameLocks noChangeAspect="1"/>
          </p:cNvGraphicFramePr>
          <p:nvPr/>
        </p:nvGraphicFramePr>
        <p:xfrm>
          <a:off x="2555875" y="2781300"/>
          <a:ext cx="3379788" cy="346075"/>
        </p:xfrm>
        <a:graphic>
          <a:graphicData uri="http://schemas.openxmlformats.org/presentationml/2006/ole">
            <mc:AlternateContent xmlns:mc="http://schemas.openxmlformats.org/markup-compatibility/2006">
              <mc:Choice xmlns:v="urn:schemas-microsoft-com:vml" Requires="v">
                <p:oleObj spid="_x0000_s16086" name="公式" r:id="rId9" imgW="2145369" imgH="215806" progId="Equation.3">
                  <p:embed/>
                </p:oleObj>
              </mc:Choice>
              <mc:Fallback>
                <p:oleObj name="公式" r:id="rId9" imgW="2145369" imgH="215806"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2781300"/>
                        <a:ext cx="33797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5" name="Rectangle 14"/>
          <p:cNvSpPr>
            <a:spLocks noChangeArrowheads="1"/>
          </p:cNvSpPr>
          <p:nvPr/>
        </p:nvSpPr>
        <p:spPr bwMode="auto">
          <a:xfrm>
            <a:off x="468313" y="2708275"/>
            <a:ext cx="178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t>选择切换面 </a:t>
            </a:r>
          </a:p>
        </p:txBody>
      </p:sp>
      <p:sp>
        <p:nvSpPr>
          <p:cNvPr id="15376" name="Rectangle 15"/>
          <p:cNvSpPr>
            <a:spLocks noChangeArrowheads="1"/>
          </p:cNvSpPr>
          <p:nvPr/>
        </p:nvSpPr>
        <p:spPr bwMode="auto">
          <a:xfrm>
            <a:off x="468313" y="3213100"/>
            <a:ext cx="361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t>滑模变结构控制律可取为 </a:t>
            </a:r>
          </a:p>
        </p:txBody>
      </p:sp>
      <p:graphicFrame>
        <p:nvGraphicFramePr>
          <p:cNvPr id="15377" name="Object 16"/>
          <p:cNvGraphicFramePr>
            <a:graphicFrameLocks noChangeAspect="1"/>
          </p:cNvGraphicFramePr>
          <p:nvPr/>
        </p:nvGraphicFramePr>
        <p:xfrm>
          <a:off x="4284663" y="3284538"/>
          <a:ext cx="2317750" cy="381000"/>
        </p:xfrm>
        <a:graphic>
          <a:graphicData uri="http://schemas.openxmlformats.org/presentationml/2006/ole">
            <mc:AlternateContent xmlns:mc="http://schemas.openxmlformats.org/markup-compatibility/2006">
              <mc:Choice xmlns:v="urn:schemas-microsoft-com:vml" Requires="v">
                <p:oleObj spid="_x0000_s16087" name="公式" r:id="rId11" imgW="1447800" imgH="241300" progId="Equation.3">
                  <p:embed/>
                </p:oleObj>
              </mc:Choice>
              <mc:Fallback>
                <p:oleObj name="公式" r:id="rId11" imgW="1447800" imgH="2413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663" y="3284538"/>
                        <a:ext cx="2317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8" name="Rectangle 17"/>
          <p:cNvSpPr>
            <a:spLocks noChangeArrowheads="1"/>
          </p:cNvSpPr>
          <p:nvPr/>
        </p:nvSpPr>
        <p:spPr bwMode="auto">
          <a:xfrm>
            <a:off x="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79" name="Object 18"/>
          <p:cNvGraphicFramePr>
            <a:graphicFrameLocks noChangeAspect="1"/>
          </p:cNvGraphicFramePr>
          <p:nvPr/>
        </p:nvGraphicFramePr>
        <p:xfrm>
          <a:off x="971550" y="3789363"/>
          <a:ext cx="4081463" cy="852487"/>
        </p:xfrm>
        <a:graphic>
          <a:graphicData uri="http://schemas.openxmlformats.org/presentationml/2006/ole">
            <mc:AlternateContent xmlns:mc="http://schemas.openxmlformats.org/markup-compatibility/2006">
              <mc:Choice xmlns:v="urn:schemas-microsoft-com:vml" Requires="v">
                <p:oleObj spid="_x0000_s16088" name="公式" r:id="rId13" imgW="2552700" imgH="533400" progId="Equation.3">
                  <p:embed/>
                </p:oleObj>
              </mc:Choice>
              <mc:Fallback>
                <p:oleObj name="公式" r:id="rId13" imgW="2552700" imgH="5334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550" y="3789363"/>
                        <a:ext cx="408146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80" name="Rectangle 19"/>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81" name="Object 20"/>
          <p:cNvGraphicFramePr>
            <a:graphicFrameLocks noChangeAspect="1"/>
          </p:cNvGraphicFramePr>
          <p:nvPr/>
        </p:nvGraphicFramePr>
        <p:xfrm>
          <a:off x="5795963" y="3644900"/>
          <a:ext cx="2101850" cy="1071563"/>
        </p:xfrm>
        <a:graphic>
          <a:graphicData uri="http://schemas.openxmlformats.org/presentationml/2006/ole">
            <mc:AlternateContent xmlns:mc="http://schemas.openxmlformats.org/markup-compatibility/2006">
              <mc:Choice xmlns:v="urn:schemas-microsoft-com:vml" Requires="v">
                <p:oleObj spid="_x0000_s16089" name="公式" r:id="rId15" imgW="1397000" imgH="711200" progId="Equation.3">
                  <p:embed/>
                </p:oleObj>
              </mc:Choice>
              <mc:Fallback>
                <p:oleObj name="公式" r:id="rId15" imgW="1397000" imgH="71120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5963" y="3644900"/>
                        <a:ext cx="210185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82" name="Rectangle 21"/>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5383" name="Object 22"/>
          <p:cNvGraphicFramePr>
            <a:graphicFrameLocks noChangeAspect="1"/>
          </p:cNvGraphicFramePr>
          <p:nvPr/>
        </p:nvGraphicFramePr>
        <p:xfrm>
          <a:off x="2916238" y="4724400"/>
          <a:ext cx="3843337" cy="1143000"/>
        </p:xfrm>
        <a:graphic>
          <a:graphicData uri="http://schemas.openxmlformats.org/presentationml/2006/ole">
            <mc:AlternateContent xmlns:mc="http://schemas.openxmlformats.org/markup-compatibility/2006">
              <mc:Choice xmlns:v="urn:schemas-microsoft-com:vml" Requires="v">
                <p:oleObj spid="_x0000_s16090" name="公式" r:id="rId17" imgW="2400300" imgH="711200" progId="Equation.3">
                  <p:embed/>
                </p:oleObj>
              </mc:Choice>
              <mc:Fallback>
                <p:oleObj name="公式" r:id="rId17" imgW="2400300" imgH="71120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6238" y="4724400"/>
                        <a:ext cx="3843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84" name="Rectangle 23"/>
          <p:cNvSpPr>
            <a:spLocks noChangeArrowheads="1"/>
          </p:cNvSpPr>
          <p:nvPr/>
        </p:nvSpPr>
        <p:spPr bwMode="auto">
          <a:xfrm>
            <a:off x="449263" y="5013325"/>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a:t>控制律可表示为 </a:t>
            </a:r>
          </a:p>
        </p:txBody>
      </p:sp>
      <p:sp>
        <p:nvSpPr>
          <p:cNvPr id="15385" name="Rectangle 24"/>
          <p:cNvSpPr>
            <a:spLocks noChangeArrowheads="1"/>
          </p:cNvSpPr>
          <p:nvPr/>
        </p:nvSpPr>
        <p:spPr bwMode="auto">
          <a:xfrm>
            <a:off x="179388" y="5876925"/>
            <a:ext cx="87137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000">
                <a:ea typeface="黑体" pitchFamily="49" charset="-122"/>
              </a:rPr>
              <a:t>系统状态远离滑模面时，在控制量</a:t>
            </a:r>
            <a:r>
              <a:rPr kumimoji="0" lang="en-US" altLang="zh-CN" sz="2000" i="1">
                <a:ea typeface="黑体" pitchFamily="49" charset="-122"/>
              </a:rPr>
              <a:t>u</a:t>
            </a:r>
            <a:r>
              <a:rPr kumimoji="0" lang="zh-CN" altLang="en-US" sz="2000">
                <a:ea typeface="黑体" pitchFamily="49" charset="-122"/>
              </a:rPr>
              <a:t>的作用下，系统向滑模面过渡。系统状态到达滑模面时</a:t>
            </a:r>
            <a:r>
              <a:rPr kumimoji="0" lang="en-US" altLang="zh-CN" sz="2000">
                <a:ea typeface="黑体" pitchFamily="49" charset="-122"/>
              </a:rPr>
              <a:t>, </a:t>
            </a:r>
            <a:r>
              <a:rPr kumimoji="0" lang="zh-CN" altLang="en-US" sz="2000">
                <a:ea typeface="黑体" pitchFamily="49" charset="-122"/>
              </a:rPr>
              <a:t>在控制量</a:t>
            </a:r>
            <a:r>
              <a:rPr kumimoji="0" lang="en-US" altLang="zh-CN" sz="2000" i="1">
                <a:ea typeface="黑体" pitchFamily="49" charset="-122"/>
              </a:rPr>
              <a:t>u=u</a:t>
            </a:r>
            <a:r>
              <a:rPr kumimoji="0" lang="en-US" altLang="zh-CN" sz="2000" i="1" baseline="-25000">
                <a:ea typeface="黑体" pitchFamily="49" charset="-122"/>
              </a:rPr>
              <a:t>eq</a:t>
            </a:r>
            <a:r>
              <a:rPr kumimoji="0" lang="zh-CN" altLang="en-US" sz="2000">
                <a:ea typeface="黑体" pitchFamily="49" charset="-122"/>
              </a:rPr>
              <a:t>的作用下，系统沿滑模面趋近稳定状态。 </a:t>
            </a:r>
          </a:p>
        </p:txBody>
      </p:sp>
      <p:sp>
        <p:nvSpPr>
          <p:cNvPr id="15386" name="Rectangle 25"/>
          <p:cNvSpPr>
            <a:spLocks noChangeArrowheads="1"/>
          </p:cNvSpPr>
          <p:nvPr/>
        </p:nvSpPr>
        <p:spPr bwMode="auto">
          <a:xfrm>
            <a:off x="7019925" y="2781300"/>
            <a:ext cx="1584325" cy="7016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en-US" altLang="zh-CN" sz="2000" i="1"/>
              <a:t>h</a:t>
            </a:r>
            <a:r>
              <a:rPr kumimoji="0" lang="en-US" altLang="zh-CN" sz="2000">
                <a:latin typeface="Arial" charset="0"/>
              </a:rPr>
              <a:t>—</a:t>
            </a:r>
            <a:r>
              <a:rPr kumimoji="0" lang="zh-CN" altLang="en-US" sz="2000"/>
              <a:t>滑模面边界层的厚度 </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17</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684213" y="260350"/>
            <a:ext cx="7772400" cy="647700"/>
          </a:xfrm>
        </p:spPr>
        <p:txBody>
          <a:bodyPr/>
          <a:lstStyle/>
          <a:p>
            <a:pPr eaLnBrk="1" hangingPunct="1"/>
            <a:r>
              <a:rPr lang="zh-CN" altLang="en-US" sz="4000" smtClean="0">
                <a:solidFill>
                  <a:schemeClr val="tx1"/>
                </a:solidFill>
                <a:ea typeface="黑体" pitchFamily="49" charset="-122"/>
              </a:rPr>
              <a:t>变结构控制</a:t>
            </a:r>
          </a:p>
        </p:txBody>
      </p:sp>
      <p:sp>
        <p:nvSpPr>
          <p:cNvPr id="16388" name="Rectangle 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6389" name="Rectangle 4"/>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6390"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6391" name="Rectangle 6"/>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6392" name="Rectangle 7"/>
          <p:cNvSpPr>
            <a:spLocks noChangeArrowheads="1"/>
          </p:cNvSpPr>
          <p:nvPr/>
        </p:nvSpPr>
        <p:spPr bwMode="auto">
          <a:xfrm>
            <a:off x="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6393" name="Rectangle 8"/>
          <p:cNvSpPr>
            <a:spLocks noChangeArrowheads="1"/>
          </p:cNvSpPr>
          <p:nvPr/>
        </p:nvSpPr>
        <p:spPr bwMode="auto">
          <a:xfrm>
            <a:off x="179388" y="5876925"/>
            <a:ext cx="87137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000">
                <a:ea typeface="黑体" pitchFamily="49" charset="-122"/>
              </a:rPr>
              <a:t>系统状态远离滑模面时，在控制量</a:t>
            </a:r>
            <a:r>
              <a:rPr kumimoji="0" lang="en-US" altLang="zh-CN" sz="2000" i="1">
                <a:ea typeface="黑体" pitchFamily="49" charset="-122"/>
              </a:rPr>
              <a:t>u</a:t>
            </a:r>
            <a:r>
              <a:rPr kumimoji="0" lang="zh-CN" altLang="en-US" sz="2000">
                <a:ea typeface="黑体" pitchFamily="49" charset="-122"/>
              </a:rPr>
              <a:t>的作用下，系统向滑模面过渡。系统状态到达滑模面时</a:t>
            </a:r>
            <a:r>
              <a:rPr kumimoji="0" lang="en-US" altLang="zh-CN" sz="2000">
                <a:ea typeface="黑体" pitchFamily="49" charset="-122"/>
              </a:rPr>
              <a:t>, </a:t>
            </a:r>
            <a:r>
              <a:rPr kumimoji="0" lang="zh-CN" altLang="en-US" sz="2000">
                <a:ea typeface="黑体" pitchFamily="49" charset="-122"/>
              </a:rPr>
              <a:t>在控制量</a:t>
            </a:r>
            <a:r>
              <a:rPr kumimoji="0" lang="en-US" altLang="zh-CN" sz="2000" i="1">
                <a:ea typeface="黑体" pitchFamily="49" charset="-122"/>
              </a:rPr>
              <a:t>u=u</a:t>
            </a:r>
            <a:r>
              <a:rPr kumimoji="0" lang="en-US" altLang="zh-CN" sz="2000" i="1" baseline="-25000">
                <a:ea typeface="黑体" pitchFamily="49" charset="-122"/>
              </a:rPr>
              <a:t>eq</a:t>
            </a:r>
            <a:r>
              <a:rPr kumimoji="0" lang="zh-CN" altLang="en-US" sz="2000">
                <a:ea typeface="黑体" pitchFamily="49" charset="-122"/>
              </a:rPr>
              <a:t>的作用下，系统沿滑模面趋近稳定状态。 </a:t>
            </a:r>
          </a:p>
        </p:txBody>
      </p:sp>
      <p:grpSp>
        <p:nvGrpSpPr>
          <p:cNvPr id="16394" name="Group 9"/>
          <p:cNvGrpSpPr>
            <a:grpSpLocks noChangeAspect="1"/>
          </p:cNvGrpSpPr>
          <p:nvPr/>
        </p:nvGrpSpPr>
        <p:grpSpPr bwMode="auto">
          <a:xfrm>
            <a:off x="1619250" y="1125538"/>
            <a:ext cx="5632450" cy="2281237"/>
            <a:chOff x="2442" y="2876"/>
            <a:chExt cx="5914" cy="2397"/>
          </a:xfrm>
        </p:grpSpPr>
        <p:grpSp>
          <p:nvGrpSpPr>
            <p:cNvPr id="16404" name="Group 10"/>
            <p:cNvGrpSpPr>
              <a:grpSpLocks noChangeAspect="1"/>
            </p:cNvGrpSpPr>
            <p:nvPr/>
          </p:nvGrpSpPr>
          <p:grpSpPr bwMode="auto">
            <a:xfrm>
              <a:off x="2442" y="2886"/>
              <a:ext cx="2610" cy="1944"/>
              <a:chOff x="2468" y="2862"/>
              <a:chExt cx="2610" cy="1944"/>
            </a:xfrm>
          </p:grpSpPr>
          <p:sp>
            <p:nvSpPr>
              <p:cNvPr id="16416" name="Line 11"/>
              <p:cNvSpPr>
                <a:spLocks noChangeAspect="1" noChangeShapeType="1"/>
              </p:cNvSpPr>
              <p:nvPr/>
            </p:nvSpPr>
            <p:spPr bwMode="auto">
              <a:xfrm>
                <a:off x="2468" y="3933"/>
                <a:ext cx="23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7" name="Line 12"/>
              <p:cNvSpPr>
                <a:spLocks noChangeAspect="1" noChangeShapeType="1"/>
              </p:cNvSpPr>
              <p:nvPr/>
            </p:nvSpPr>
            <p:spPr bwMode="auto">
              <a:xfrm flipV="1">
                <a:off x="3588" y="3042"/>
                <a:ext cx="0" cy="176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8" name="Line 13"/>
              <p:cNvSpPr>
                <a:spLocks noChangeAspect="1" noChangeShapeType="1"/>
              </p:cNvSpPr>
              <p:nvPr/>
            </p:nvSpPr>
            <p:spPr bwMode="auto">
              <a:xfrm flipV="1">
                <a:off x="3044" y="3453"/>
                <a:ext cx="1094" cy="9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 name="Line 14"/>
              <p:cNvSpPr>
                <a:spLocks noChangeAspect="1" noChangeShapeType="1"/>
              </p:cNvSpPr>
              <p:nvPr/>
            </p:nvSpPr>
            <p:spPr bwMode="auto">
              <a:xfrm>
                <a:off x="4140" y="3441"/>
                <a:ext cx="6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 name="Line 15"/>
              <p:cNvSpPr>
                <a:spLocks noChangeAspect="1" noChangeShapeType="1"/>
              </p:cNvSpPr>
              <p:nvPr/>
            </p:nvSpPr>
            <p:spPr bwMode="auto">
              <a:xfrm flipH="1">
                <a:off x="2494" y="4419"/>
                <a:ext cx="5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 name="Line 16"/>
              <p:cNvSpPr>
                <a:spLocks noChangeAspect="1" noChangeShapeType="1"/>
              </p:cNvSpPr>
              <p:nvPr/>
            </p:nvSpPr>
            <p:spPr bwMode="auto">
              <a:xfrm flipH="1">
                <a:off x="3574" y="3441"/>
                <a:ext cx="552"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2" name="Text Box 17"/>
              <p:cNvSpPr txBox="1">
                <a:spLocks noChangeAspect="1" noChangeArrowheads="1"/>
              </p:cNvSpPr>
              <p:nvPr/>
            </p:nvSpPr>
            <p:spPr bwMode="auto">
              <a:xfrm>
                <a:off x="3228" y="3249"/>
                <a:ext cx="25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t>1</a:t>
                </a:r>
              </a:p>
            </p:txBody>
          </p:sp>
          <p:sp>
            <p:nvSpPr>
              <p:cNvPr id="16423" name="Text Box 18"/>
              <p:cNvSpPr txBox="1">
                <a:spLocks noChangeAspect="1" noChangeArrowheads="1"/>
              </p:cNvSpPr>
              <p:nvPr/>
            </p:nvSpPr>
            <p:spPr bwMode="auto">
              <a:xfrm>
                <a:off x="3638" y="4254"/>
                <a:ext cx="25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t>-1</a:t>
                </a:r>
              </a:p>
            </p:txBody>
          </p:sp>
          <p:sp>
            <p:nvSpPr>
              <p:cNvPr id="16424" name="Line 19"/>
              <p:cNvSpPr>
                <a:spLocks noChangeAspect="1" noChangeShapeType="1"/>
              </p:cNvSpPr>
              <p:nvPr/>
            </p:nvSpPr>
            <p:spPr bwMode="auto">
              <a:xfrm flipH="1">
                <a:off x="3034" y="4419"/>
                <a:ext cx="552"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5" name="Text Box 20"/>
              <p:cNvSpPr txBox="1">
                <a:spLocks noChangeAspect="1" noChangeArrowheads="1"/>
              </p:cNvSpPr>
              <p:nvPr/>
            </p:nvSpPr>
            <p:spPr bwMode="auto">
              <a:xfrm>
                <a:off x="4822" y="3750"/>
                <a:ext cx="25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i="1"/>
                  <a:t>a</a:t>
                </a:r>
                <a:endParaRPr kumimoji="0" lang="en-US" altLang="zh-CN" sz="1600"/>
              </a:p>
            </p:txBody>
          </p:sp>
          <p:sp>
            <p:nvSpPr>
              <p:cNvPr id="16426" name="Text Box 21"/>
              <p:cNvSpPr txBox="1">
                <a:spLocks noChangeAspect="1" noChangeArrowheads="1"/>
              </p:cNvSpPr>
              <p:nvPr/>
            </p:nvSpPr>
            <p:spPr bwMode="auto">
              <a:xfrm>
                <a:off x="2982" y="2862"/>
                <a:ext cx="69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t>sat(</a:t>
                </a:r>
                <a:r>
                  <a:rPr kumimoji="0" lang="en-US" altLang="zh-CN" sz="1600" i="1"/>
                  <a:t>a</a:t>
                </a:r>
                <a:r>
                  <a:rPr kumimoji="0" lang="en-US" altLang="zh-CN" sz="1600"/>
                  <a:t>)</a:t>
                </a:r>
              </a:p>
            </p:txBody>
          </p:sp>
          <p:sp>
            <p:nvSpPr>
              <p:cNvPr id="16427" name="Text Box 22"/>
              <p:cNvSpPr txBox="1">
                <a:spLocks noChangeAspect="1" noChangeArrowheads="1"/>
              </p:cNvSpPr>
              <p:nvPr/>
            </p:nvSpPr>
            <p:spPr bwMode="auto">
              <a:xfrm>
                <a:off x="3640" y="3840"/>
                <a:ext cx="25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t>0</a:t>
                </a:r>
              </a:p>
            </p:txBody>
          </p:sp>
        </p:grpSp>
        <p:sp>
          <p:nvSpPr>
            <p:cNvPr id="16405" name="Text Box 23"/>
            <p:cNvSpPr txBox="1">
              <a:spLocks noChangeAspect="1" noChangeArrowheads="1"/>
            </p:cNvSpPr>
            <p:nvPr/>
          </p:nvSpPr>
          <p:spPr bwMode="auto">
            <a:xfrm>
              <a:off x="2520" y="4873"/>
              <a:ext cx="2454"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en-US" altLang="zh-CN" sz="1600"/>
                <a:t>(a)</a:t>
              </a:r>
            </a:p>
          </p:txBody>
        </p:sp>
        <p:sp>
          <p:nvSpPr>
            <p:cNvPr id="16406" name="Text Box 24"/>
            <p:cNvSpPr txBox="1">
              <a:spLocks noChangeAspect="1" noChangeArrowheads="1"/>
            </p:cNvSpPr>
            <p:nvPr/>
          </p:nvSpPr>
          <p:spPr bwMode="auto">
            <a:xfrm>
              <a:off x="5824" y="4874"/>
              <a:ext cx="2454"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en-US" altLang="zh-CN" sz="1600"/>
                <a:t>(b)</a:t>
              </a:r>
            </a:p>
          </p:txBody>
        </p:sp>
        <p:grpSp>
          <p:nvGrpSpPr>
            <p:cNvPr id="16407" name="Group 25"/>
            <p:cNvGrpSpPr>
              <a:grpSpLocks noChangeAspect="1"/>
            </p:cNvGrpSpPr>
            <p:nvPr/>
          </p:nvGrpSpPr>
          <p:grpSpPr bwMode="auto">
            <a:xfrm>
              <a:off x="5746" y="2876"/>
              <a:ext cx="2610" cy="1965"/>
              <a:chOff x="5630" y="3150"/>
              <a:chExt cx="2610" cy="1965"/>
            </a:xfrm>
          </p:grpSpPr>
          <p:sp>
            <p:nvSpPr>
              <p:cNvPr id="16408" name="Line 26"/>
              <p:cNvSpPr>
                <a:spLocks noChangeAspect="1" noChangeShapeType="1"/>
              </p:cNvSpPr>
              <p:nvPr/>
            </p:nvSpPr>
            <p:spPr bwMode="auto">
              <a:xfrm>
                <a:off x="5630" y="4206"/>
                <a:ext cx="23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9" name="Line 27"/>
              <p:cNvSpPr>
                <a:spLocks noChangeAspect="1" noChangeShapeType="1"/>
              </p:cNvSpPr>
              <p:nvPr/>
            </p:nvSpPr>
            <p:spPr bwMode="auto">
              <a:xfrm flipV="1">
                <a:off x="6736" y="3315"/>
                <a:ext cx="0" cy="176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0" name="Line 28"/>
              <p:cNvSpPr>
                <a:spLocks noChangeAspect="1" noChangeShapeType="1"/>
              </p:cNvSpPr>
              <p:nvPr/>
            </p:nvSpPr>
            <p:spPr bwMode="auto">
              <a:xfrm>
                <a:off x="6040" y="3702"/>
                <a:ext cx="1158" cy="14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 name="Text Box 29"/>
              <p:cNvSpPr txBox="1">
                <a:spLocks noChangeAspect="1" noChangeArrowheads="1"/>
              </p:cNvSpPr>
              <p:nvPr/>
            </p:nvSpPr>
            <p:spPr bwMode="auto">
              <a:xfrm>
                <a:off x="7984" y="4023"/>
                <a:ext cx="25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i="1"/>
                  <a:t>e</a:t>
                </a:r>
                <a:endParaRPr kumimoji="0" lang="en-US" altLang="zh-CN" sz="1600"/>
              </a:p>
            </p:txBody>
          </p:sp>
          <p:sp>
            <p:nvSpPr>
              <p:cNvPr id="16412" name="Text Box 30"/>
              <p:cNvSpPr txBox="1">
                <a:spLocks noChangeAspect="1" noChangeArrowheads="1"/>
              </p:cNvSpPr>
              <p:nvPr/>
            </p:nvSpPr>
            <p:spPr bwMode="auto">
              <a:xfrm>
                <a:off x="6854" y="4113"/>
                <a:ext cx="25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t>0</a:t>
                </a:r>
              </a:p>
            </p:txBody>
          </p:sp>
          <p:graphicFrame>
            <p:nvGraphicFramePr>
              <p:cNvPr id="16413" name="Object 31"/>
              <p:cNvGraphicFramePr>
                <a:graphicFrameLocks noChangeAspect="1"/>
              </p:cNvGraphicFramePr>
              <p:nvPr/>
            </p:nvGraphicFramePr>
            <p:xfrm>
              <a:off x="6456" y="3150"/>
              <a:ext cx="180" cy="283"/>
            </p:xfrm>
            <a:graphic>
              <a:graphicData uri="http://schemas.openxmlformats.org/presentationml/2006/ole">
                <mc:AlternateContent xmlns:mc="http://schemas.openxmlformats.org/markup-compatibility/2006">
                  <mc:Choice xmlns:v="urn:schemas-microsoft-com:vml" Requires="v">
                    <p:oleObj spid="_x0000_s16514" name="公式" r:id="rId3" imgW="114102" imgH="177492" progId="Equation.3">
                      <p:embed/>
                    </p:oleObj>
                  </mc:Choice>
                  <mc:Fallback>
                    <p:oleObj name="公式" r:id="rId3" imgW="114102" imgH="177492"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 y="3150"/>
                            <a:ext cx="18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14" name="Line 32"/>
              <p:cNvSpPr>
                <a:spLocks noChangeAspect="1" noChangeShapeType="1"/>
              </p:cNvSpPr>
              <p:nvPr/>
            </p:nvSpPr>
            <p:spPr bwMode="auto">
              <a:xfrm>
                <a:off x="6450" y="3432"/>
                <a:ext cx="1158" cy="14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 name="Line 33"/>
              <p:cNvSpPr>
                <a:spLocks noChangeAspect="1" noChangeShapeType="1"/>
              </p:cNvSpPr>
              <p:nvPr/>
            </p:nvSpPr>
            <p:spPr bwMode="auto">
              <a:xfrm>
                <a:off x="6220" y="3585"/>
                <a:ext cx="1158" cy="1413"/>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6395" name="Text Box 34"/>
          <p:cNvSpPr txBox="1">
            <a:spLocks noChangeAspect="1" noChangeArrowheads="1"/>
          </p:cNvSpPr>
          <p:nvPr/>
        </p:nvSpPr>
        <p:spPr bwMode="auto">
          <a:xfrm>
            <a:off x="1331913" y="3357563"/>
            <a:ext cx="5735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饱和函数和滑模面边界示意图</a:t>
            </a:r>
            <a:r>
              <a:rPr kumimoji="0" lang="en-US" altLang="zh-CN" sz="1600"/>
              <a:t>, (a) </a:t>
            </a:r>
            <a:r>
              <a:rPr kumimoji="0" lang="zh-CN" altLang="en-US" sz="1600"/>
              <a:t>饱和函数，</a:t>
            </a:r>
            <a:r>
              <a:rPr kumimoji="0" lang="en-US" altLang="zh-CN" sz="1600"/>
              <a:t>(b) </a:t>
            </a:r>
            <a:r>
              <a:rPr kumimoji="0" lang="zh-CN" altLang="en-US" sz="1600"/>
              <a:t>滑模面边界</a:t>
            </a:r>
          </a:p>
        </p:txBody>
      </p:sp>
      <p:grpSp>
        <p:nvGrpSpPr>
          <p:cNvPr id="16396" name="Group 35"/>
          <p:cNvGrpSpPr>
            <a:grpSpLocks/>
          </p:cNvGrpSpPr>
          <p:nvPr/>
        </p:nvGrpSpPr>
        <p:grpSpPr bwMode="auto">
          <a:xfrm>
            <a:off x="2843213" y="3573463"/>
            <a:ext cx="2932112" cy="2306637"/>
            <a:chOff x="1532" y="1248"/>
            <a:chExt cx="2696" cy="2592"/>
          </a:xfrm>
        </p:grpSpPr>
        <p:pic>
          <p:nvPicPr>
            <p:cNvPr id="16398"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2" y="1248"/>
              <a:ext cx="2696" cy="2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9" name="Freeform 37"/>
            <p:cNvSpPr>
              <a:spLocks/>
            </p:cNvSpPr>
            <p:nvPr/>
          </p:nvSpPr>
          <p:spPr bwMode="auto">
            <a:xfrm>
              <a:off x="1545" y="2011"/>
              <a:ext cx="881" cy="572"/>
            </a:xfrm>
            <a:custGeom>
              <a:avLst/>
              <a:gdLst>
                <a:gd name="T0" fmla="*/ 881 w 881"/>
                <a:gd name="T1" fmla="*/ 22 h 572"/>
                <a:gd name="T2" fmla="*/ 436 w 881"/>
                <a:gd name="T3" fmla="*/ 92 h 572"/>
                <a:gd name="T4" fmla="*/ 0 w 881"/>
                <a:gd name="T5" fmla="*/ 572 h 572"/>
                <a:gd name="T6" fmla="*/ 0 60000 65536"/>
                <a:gd name="T7" fmla="*/ 0 60000 65536"/>
                <a:gd name="T8" fmla="*/ 0 60000 65536"/>
              </a:gdLst>
              <a:ahLst/>
              <a:cxnLst>
                <a:cxn ang="T6">
                  <a:pos x="T0" y="T1"/>
                </a:cxn>
                <a:cxn ang="T7">
                  <a:pos x="T2" y="T3"/>
                </a:cxn>
                <a:cxn ang="T8">
                  <a:pos x="T4" y="T5"/>
                </a:cxn>
              </a:cxnLst>
              <a:rect l="0" t="0" r="r" b="b"/>
              <a:pathLst>
                <a:path w="881" h="572">
                  <a:moveTo>
                    <a:pt x="881" y="22"/>
                  </a:moveTo>
                  <a:cubicBezTo>
                    <a:pt x="807" y="34"/>
                    <a:pt x="583" y="0"/>
                    <a:pt x="436" y="92"/>
                  </a:cubicBezTo>
                  <a:cubicBezTo>
                    <a:pt x="289" y="184"/>
                    <a:pt x="91" y="472"/>
                    <a:pt x="0" y="572"/>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0" name="Freeform 38"/>
            <p:cNvSpPr>
              <a:spLocks/>
            </p:cNvSpPr>
            <p:nvPr/>
          </p:nvSpPr>
          <p:spPr bwMode="auto">
            <a:xfrm>
              <a:off x="1754" y="2223"/>
              <a:ext cx="808" cy="622"/>
            </a:xfrm>
            <a:custGeom>
              <a:avLst/>
              <a:gdLst>
                <a:gd name="T0" fmla="*/ 808 w 808"/>
                <a:gd name="T1" fmla="*/ 0 h 622"/>
                <a:gd name="T2" fmla="*/ 367 w 808"/>
                <a:gd name="T3" fmla="*/ 125 h 622"/>
                <a:gd name="T4" fmla="*/ 0 w 808"/>
                <a:gd name="T5" fmla="*/ 622 h 622"/>
                <a:gd name="T6" fmla="*/ 0 60000 65536"/>
                <a:gd name="T7" fmla="*/ 0 60000 65536"/>
                <a:gd name="T8" fmla="*/ 0 60000 65536"/>
              </a:gdLst>
              <a:ahLst/>
              <a:cxnLst>
                <a:cxn ang="T6">
                  <a:pos x="T0" y="T1"/>
                </a:cxn>
                <a:cxn ang="T7">
                  <a:pos x="T2" y="T3"/>
                </a:cxn>
                <a:cxn ang="T8">
                  <a:pos x="T4" y="T5"/>
                </a:cxn>
              </a:cxnLst>
              <a:rect l="0" t="0" r="r" b="b"/>
              <a:pathLst>
                <a:path w="808" h="622">
                  <a:moveTo>
                    <a:pt x="808" y="0"/>
                  </a:moveTo>
                  <a:cubicBezTo>
                    <a:pt x="734" y="21"/>
                    <a:pt x="502" y="21"/>
                    <a:pt x="367" y="125"/>
                  </a:cubicBezTo>
                  <a:cubicBezTo>
                    <a:pt x="232" y="229"/>
                    <a:pt x="76" y="519"/>
                    <a:pt x="0" y="622"/>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1" name="Freeform 39"/>
            <p:cNvSpPr>
              <a:spLocks/>
            </p:cNvSpPr>
            <p:nvPr/>
          </p:nvSpPr>
          <p:spPr bwMode="auto">
            <a:xfrm>
              <a:off x="2103" y="2758"/>
              <a:ext cx="463" cy="602"/>
            </a:xfrm>
            <a:custGeom>
              <a:avLst/>
              <a:gdLst>
                <a:gd name="T0" fmla="*/ 463 w 463"/>
                <a:gd name="T1" fmla="*/ 0 h 602"/>
                <a:gd name="T2" fmla="*/ 149 w 463"/>
                <a:gd name="T3" fmla="*/ 218 h 602"/>
                <a:gd name="T4" fmla="*/ 0 w 463"/>
                <a:gd name="T5" fmla="*/ 602 h 602"/>
                <a:gd name="T6" fmla="*/ 0 60000 65536"/>
                <a:gd name="T7" fmla="*/ 0 60000 65536"/>
                <a:gd name="T8" fmla="*/ 0 60000 65536"/>
              </a:gdLst>
              <a:ahLst/>
              <a:cxnLst>
                <a:cxn ang="T6">
                  <a:pos x="T0" y="T1"/>
                </a:cxn>
                <a:cxn ang="T7">
                  <a:pos x="T2" y="T3"/>
                </a:cxn>
                <a:cxn ang="T8">
                  <a:pos x="T4" y="T5"/>
                </a:cxn>
              </a:cxnLst>
              <a:rect l="0" t="0" r="r" b="b"/>
              <a:pathLst>
                <a:path w="463" h="602">
                  <a:moveTo>
                    <a:pt x="463" y="0"/>
                  </a:moveTo>
                  <a:cubicBezTo>
                    <a:pt x="411" y="36"/>
                    <a:pt x="226" y="118"/>
                    <a:pt x="149" y="218"/>
                  </a:cubicBezTo>
                  <a:cubicBezTo>
                    <a:pt x="72" y="318"/>
                    <a:pt x="31" y="522"/>
                    <a:pt x="0" y="602"/>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2" name="Freeform 40"/>
            <p:cNvSpPr>
              <a:spLocks/>
            </p:cNvSpPr>
            <p:nvPr/>
          </p:nvSpPr>
          <p:spPr bwMode="auto">
            <a:xfrm>
              <a:off x="2336" y="2750"/>
              <a:ext cx="635" cy="647"/>
            </a:xfrm>
            <a:custGeom>
              <a:avLst/>
              <a:gdLst>
                <a:gd name="T0" fmla="*/ 4228 w 463"/>
                <a:gd name="T1" fmla="*/ 0 h 602"/>
                <a:gd name="T2" fmla="*/ 1361 w 463"/>
                <a:gd name="T3" fmla="*/ 360 h 602"/>
                <a:gd name="T4" fmla="*/ 0 w 463"/>
                <a:gd name="T5" fmla="*/ 997 h 602"/>
                <a:gd name="T6" fmla="*/ 0 60000 65536"/>
                <a:gd name="T7" fmla="*/ 0 60000 65536"/>
                <a:gd name="T8" fmla="*/ 0 60000 65536"/>
              </a:gdLst>
              <a:ahLst/>
              <a:cxnLst>
                <a:cxn ang="T6">
                  <a:pos x="T0" y="T1"/>
                </a:cxn>
                <a:cxn ang="T7">
                  <a:pos x="T2" y="T3"/>
                </a:cxn>
                <a:cxn ang="T8">
                  <a:pos x="T4" y="T5"/>
                </a:cxn>
              </a:cxnLst>
              <a:rect l="0" t="0" r="r" b="b"/>
              <a:pathLst>
                <a:path w="463" h="602">
                  <a:moveTo>
                    <a:pt x="463" y="0"/>
                  </a:moveTo>
                  <a:cubicBezTo>
                    <a:pt x="411" y="36"/>
                    <a:pt x="226" y="118"/>
                    <a:pt x="149" y="218"/>
                  </a:cubicBezTo>
                  <a:cubicBezTo>
                    <a:pt x="72" y="318"/>
                    <a:pt x="31" y="522"/>
                    <a:pt x="0" y="602"/>
                  </a:cubicBezTo>
                </a:path>
              </a:pathLst>
            </a:custGeom>
            <a:noFill/>
            <a:ln w="9525">
              <a:solidFill>
                <a:srgbClr val="FF0000"/>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3" name="Freeform 41"/>
            <p:cNvSpPr>
              <a:spLocks/>
            </p:cNvSpPr>
            <p:nvPr/>
          </p:nvSpPr>
          <p:spPr bwMode="auto">
            <a:xfrm>
              <a:off x="2618" y="3067"/>
              <a:ext cx="670" cy="581"/>
            </a:xfrm>
            <a:custGeom>
              <a:avLst/>
              <a:gdLst>
                <a:gd name="T0" fmla="*/ 1166 w 611"/>
                <a:gd name="T1" fmla="*/ 0 h 567"/>
                <a:gd name="T2" fmla="*/ 433 w 611"/>
                <a:gd name="T3" fmla="*/ 248 h 567"/>
                <a:gd name="T4" fmla="*/ 0 w 611"/>
                <a:gd name="T5" fmla="*/ 672 h 567"/>
                <a:gd name="T6" fmla="*/ 0 60000 65536"/>
                <a:gd name="T7" fmla="*/ 0 60000 65536"/>
                <a:gd name="T8" fmla="*/ 0 60000 65536"/>
              </a:gdLst>
              <a:ahLst/>
              <a:cxnLst>
                <a:cxn ang="T6">
                  <a:pos x="T0" y="T1"/>
                </a:cxn>
                <a:cxn ang="T7">
                  <a:pos x="T2" y="T3"/>
                </a:cxn>
                <a:cxn ang="T8">
                  <a:pos x="T4" y="T5"/>
                </a:cxn>
              </a:cxnLst>
              <a:rect l="0" t="0" r="r" b="b"/>
              <a:pathLst>
                <a:path w="611" h="567">
                  <a:moveTo>
                    <a:pt x="611" y="0"/>
                  </a:moveTo>
                  <a:cubicBezTo>
                    <a:pt x="547" y="35"/>
                    <a:pt x="329" y="115"/>
                    <a:pt x="227" y="209"/>
                  </a:cubicBezTo>
                  <a:cubicBezTo>
                    <a:pt x="125" y="303"/>
                    <a:pt x="47" y="493"/>
                    <a:pt x="0" y="567"/>
                  </a:cubicBezTo>
                </a:path>
              </a:pathLst>
            </a:custGeom>
            <a:noFill/>
            <a:ln w="9525">
              <a:solidFill>
                <a:srgbClr val="FF0000"/>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397" name="Text Box 42"/>
          <p:cNvSpPr txBox="1">
            <a:spLocks noChangeAspect="1" noChangeArrowheads="1"/>
          </p:cNvSpPr>
          <p:nvPr/>
        </p:nvSpPr>
        <p:spPr bwMode="auto">
          <a:xfrm>
            <a:off x="5795963" y="4797425"/>
            <a:ext cx="18478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滑模变结构控制相平面图</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18</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84213" y="260350"/>
            <a:ext cx="7772400" cy="647700"/>
          </a:xfrm>
        </p:spPr>
        <p:txBody>
          <a:bodyPr/>
          <a:lstStyle/>
          <a:p>
            <a:pPr eaLnBrk="1" hangingPunct="1"/>
            <a:r>
              <a:rPr lang="zh-CN" altLang="en-US" sz="4000" smtClean="0">
                <a:solidFill>
                  <a:schemeClr val="tx1"/>
                </a:solidFill>
                <a:ea typeface="黑体" pitchFamily="49" charset="-122"/>
              </a:rPr>
              <a:t>变结构控制</a:t>
            </a:r>
          </a:p>
        </p:txBody>
      </p:sp>
      <p:sp>
        <p:nvSpPr>
          <p:cNvPr id="44" name="Rectangle 3"/>
          <p:cNvSpPr>
            <a:spLocks noChangeArrowheads="1"/>
          </p:cNvSpPr>
          <p:nvPr/>
        </p:nvSpPr>
        <p:spPr bwMode="auto">
          <a:xfrm>
            <a:off x="618439" y="1116937"/>
            <a:ext cx="769304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kumimoji="0" lang="zh-CN" altLang="en-US" sz="2400" dirty="0" smtClean="0">
                <a:latin typeface="黑体" pitchFamily="49" charset="-122"/>
                <a:ea typeface="黑体" pitchFamily="49" charset="-122"/>
              </a:rPr>
              <a:t>滑模控制优点：</a:t>
            </a:r>
            <a:endParaRPr kumimoji="0" lang="en-US" altLang="zh-CN" sz="2400" dirty="0" smtClean="0">
              <a:latin typeface="黑体" pitchFamily="49" charset="-122"/>
              <a:ea typeface="黑体" pitchFamily="49" charset="-122"/>
            </a:endParaRPr>
          </a:p>
          <a:p>
            <a:pPr eaLnBrk="1" hangingPunct="1">
              <a:lnSpc>
                <a:spcPct val="150000"/>
              </a:lnSpc>
              <a:spcBef>
                <a:spcPct val="0"/>
              </a:spcBef>
              <a:buFontTx/>
              <a:buNone/>
            </a:pPr>
            <a:r>
              <a:rPr kumimoji="0" lang="zh-CN" altLang="en-US" sz="2400" dirty="0">
                <a:latin typeface="黑体" pitchFamily="49" charset="-122"/>
                <a:ea typeface="黑体" pitchFamily="49" charset="-122"/>
              </a:rPr>
              <a:t>滑动</a:t>
            </a:r>
            <a:r>
              <a:rPr kumimoji="0" lang="zh-CN" altLang="en-US" sz="2400" dirty="0" smtClean="0">
                <a:latin typeface="黑体" pitchFamily="49" charset="-122"/>
                <a:ea typeface="黑体" pitchFamily="49" charset="-122"/>
              </a:rPr>
              <a:t>模态可以设计与对象参数和扰动无关，具有快速响应、对参数变化和扰动不灵敏（鲁棒性）、无须系统在线辨识、物理实现简单。</a:t>
            </a:r>
            <a:endParaRPr kumimoji="0" lang="en-US" altLang="zh-CN" sz="2400" dirty="0" smtClean="0">
              <a:latin typeface="黑体" pitchFamily="49" charset="-122"/>
              <a:ea typeface="黑体" pitchFamily="49" charset="-122"/>
            </a:endParaRPr>
          </a:p>
          <a:p>
            <a:pPr eaLnBrk="1" hangingPunct="1">
              <a:lnSpc>
                <a:spcPct val="150000"/>
              </a:lnSpc>
              <a:spcBef>
                <a:spcPct val="0"/>
              </a:spcBef>
              <a:buFontTx/>
              <a:buNone/>
            </a:pPr>
            <a:endParaRPr kumimoji="0" lang="en-US" altLang="zh-CN" sz="2400" dirty="0" smtClean="0">
              <a:latin typeface="黑体" pitchFamily="49" charset="-122"/>
              <a:ea typeface="黑体" pitchFamily="49" charset="-122"/>
            </a:endParaRPr>
          </a:p>
          <a:p>
            <a:pPr eaLnBrk="1" hangingPunct="1">
              <a:lnSpc>
                <a:spcPct val="150000"/>
              </a:lnSpc>
              <a:spcBef>
                <a:spcPct val="0"/>
              </a:spcBef>
              <a:buFontTx/>
              <a:buNone/>
            </a:pPr>
            <a:r>
              <a:rPr kumimoji="0" lang="zh-CN" altLang="en-US" sz="2400" dirty="0" smtClean="0">
                <a:latin typeface="黑体" pitchFamily="49" charset="-122"/>
                <a:ea typeface="黑体" pitchFamily="49" charset="-122"/>
              </a:rPr>
              <a:t>滑模控制缺点：</a:t>
            </a:r>
            <a:endParaRPr kumimoji="0" lang="en-US" altLang="zh-CN" sz="2400" dirty="0" smtClean="0">
              <a:latin typeface="黑体" pitchFamily="49" charset="-122"/>
              <a:ea typeface="黑体" pitchFamily="49" charset="-122"/>
            </a:endParaRPr>
          </a:p>
          <a:p>
            <a:pPr eaLnBrk="1" hangingPunct="1">
              <a:lnSpc>
                <a:spcPct val="150000"/>
              </a:lnSpc>
              <a:spcBef>
                <a:spcPct val="0"/>
              </a:spcBef>
              <a:buFontTx/>
              <a:buNone/>
            </a:pPr>
            <a:r>
              <a:rPr kumimoji="0" lang="zh-CN" altLang="en-US" sz="2400" dirty="0">
                <a:latin typeface="黑体" pitchFamily="49" charset="-122"/>
                <a:ea typeface="黑体" pitchFamily="49" charset="-122"/>
              </a:rPr>
              <a:t>当状态轨迹到达滑动模态面</a:t>
            </a:r>
            <a:r>
              <a:rPr kumimoji="0" lang="zh-CN" altLang="en-US" sz="2400" dirty="0" smtClean="0">
                <a:latin typeface="黑体" pitchFamily="49" charset="-122"/>
                <a:ea typeface="黑体" pitchFamily="49" charset="-122"/>
              </a:rPr>
              <a:t>后，难以严格沿着滑动模态面向平衡点滑动，而是在其两侧来回穿越地趋近平衡点，从而产生抖振，这也是滑模控制实际应用中的主要障碍。</a:t>
            </a:r>
            <a:endParaRPr kumimoji="0" lang="en-US" altLang="zh-CN" sz="2400" dirty="0" smtClean="0">
              <a:latin typeface="黑体" pitchFamily="49" charset="-122"/>
              <a:ea typeface="黑体" pitchFamily="49" charset="-122"/>
            </a:endParaRP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19</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85800" y="609600"/>
            <a:ext cx="7772400" cy="996950"/>
          </a:xfrm>
        </p:spPr>
        <p:txBody>
          <a:bodyPr/>
          <a:lstStyle/>
          <a:p>
            <a:pPr eaLnBrk="1" hangingPunct="1"/>
            <a:r>
              <a:rPr lang="zh-CN" altLang="en-US" sz="3600" dirty="0" smtClean="0">
                <a:latin typeface="黑体" panose="02010609060101010101" pitchFamily="49" charset="-122"/>
                <a:ea typeface="黑体" panose="02010609060101010101" pitchFamily="49" charset="-122"/>
              </a:rPr>
              <a:t>第十讲 机器人的力控制</a:t>
            </a:r>
          </a:p>
        </p:txBody>
      </p:sp>
      <p:sp>
        <p:nvSpPr>
          <p:cNvPr id="3076" name="Rectangle 3"/>
          <p:cNvSpPr>
            <a:spLocks noGrp="1" noChangeArrowheads="1"/>
          </p:cNvSpPr>
          <p:nvPr>
            <p:ph type="body" idx="1"/>
          </p:nvPr>
        </p:nvSpPr>
        <p:spPr>
          <a:xfrm>
            <a:off x="671513" y="1503363"/>
            <a:ext cx="7772400" cy="4114800"/>
          </a:xfrm>
        </p:spPr>
        <p:txBody>
          <a:bodyPr/>
          <a:lstStyle/>
          <a:p>
            <a:pPr eaLnBrk="1" hangingPunct="1"/>
            <a:r>
              <a:rPr lang="zh-CN" altLang="en-US" dirty="0" smtClean="0">
                <a:latin typeface="黑体" panose="02010609060101010101" pitchFamily="49" charset="-122"/>
                <a:ea typeface="黑体" panose="02010609060101010101" pitchFamily="49" charset="-122"/>
              </a:rPr>
              <a:t>上次课内容提要</a:t>
            </a:r>
          </a:p>
          <a:p>
            <a:pPr lvl="1" eaLnBrk="1" hangingPunct="1">
              <a:buFont typeface="Wingdings" pitchFamily="2" charset="2"/>
              <a:buChar char="Ø"/>
            </a:pPr>
            <a:r>
              <a:rPr lang="zh-CN" altLang="en-US" dirty="0" smtClean="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 机器人的柔顺控制</a:t>
            </a:r>
          </a:p>
          <a:p>
            <a:pPr lvl="1" eaLnBrk="1" hangingPunct="1">
              <a:buFont typeface="Wingdings" pitchFamily="2" charset="2"/>
              <a:buChar char="Ø"/>
            </a:pPr>
            <a:r>
              <a:rPr lang="zh-CN" altLang="en-US" dirty="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 机器人</a:t>
            </a:r>
            <a:r>
              <a:rPr lang="zh-CN" altLang="en-US" dirty="0">
                <a:latin typeface="黑体" panose="02010609060101010101" pitchFamily="49" charset="-122"/>
                <a:ea typeface="黑体" panose="02010609060101010101" pitchFamily="49" charset="-122"/>
              </a:rPr>
              <a:t>的分解运动控制</a:t>
            </a:r>
            <a:endParaRPr lang="en-US" altLang="zh-CN"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en-US" altLang="zh-CN" dirty="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 </a:t>
            </a:r>
            <a:r>
              <a:rPr lang="zh-CN" altLang="zh-CN" dirty="0" smtClean="0">
                <a:latin typeface="黑体" panose="02010609060101010101" pitchFamily="49" charset="-122"/>
                <a:ea typeface="黑体" panose="02010609060101010101" pitchFamily="49" charset="-122"/>
              </a:rPr>
              <a:t>机器人</a:t>
            </a:r>
            <a:r>
              <a:rPr lang="zh-CN" altLang="zh-CN" dirty="0">
                <a:latin typeface="黑体" panose="02010609060101010101" pitchFamily="49" charset="-122"/>
                <a:ea typeface="黑体" panose="02010609060101010101" pitchFamily="49" charset="-122"/>
              </a:rPr>
              <a:t>装配中的力控制</a:t>
            </a:r>
            <a:endParaRPr lang="zh-CN" altLang="en-US" dirty="0">
              <a:latin typeface="黑体" panose="02010609060101010101" pitchFamily="49" charset="-122"/>
              <a:ea typeface="黑体" panose="02010609060101010101" pitchFamily="49" charset="-122"/>
            </a:endParaRPr>
          </a:p>
          <a:p>
            <a:pPr lvl="1" eaLnBrk="1" hangingPunct="1">
              <a:buFont typeface="Wingdings" pitchFamily="2" charset="2"/>
              <a:buChar char="Ø"/>
            </a:pPr>
            <a:endParaRPr lang="en-US" altLang="zh-CN" dirty="0" smtClean="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2</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自适应控制</a:t>
            </a:r>
          </a:p>
        </p:txBody>
      </p:sp>
      <p:sp>
        <p:nvSpPr>
          <p:cNvPr id="18439" name="Rectangle 6"/>
          <p:cNvSpPr>
            <a:spLocks noGrp="1" noChangeArrowheads="1"/>
          </p:cNvSpPr>
          <p:nvPr>
            <p:ph type="body" sz="half" idx="1"/>
          </p:nvPr>
        </p:nvSpPr>
        <p:spPr>
          <a:xfrm>
            <a:off x="250825" y="981075"/>
            <a:ext cx="8642350" cy="5186363"/>
          </a:xfrm>
        </p:spPr>
        <p:txBody>
          <a:bodyPr/>
          <a:lstStyle/>
          <a:p>
            <a:pPr marL="0" indent="0" eaLnBrk="1" hangingPunct="1">
              <a:buClr>
                <a:schemeClr val="accent2"/>
              </a:buClr>
              <a:buSzPct val="70000"/>
              <a:buNone/>
            </a:pPr>
            <a:r>
              <a:rPr lang="zh-CN" altLang="en-US" sz="2400" dirty="0" smtClean="0">
                <a:ea typeface="黑体" pitchFamily="49" charset="-122"/>
              </a:rPr>
              <a:t>反馈控制、扰动补偿控制、最优控制、鲁棒控制等，都是为了克服或降低系统受外来干扰或者内部参数变化所带来的控制品质恶化的影响。</a:t>
            </a:r>
            <a:endParaRPr lang="en-US" altLang="zh-CN" sz="2400" dirty="0" smtClean="0">
              <a:ea typeface="黑体" pitchFamily="49" charset="-122"/>
            </a:endParaRPr>
          </a:p>
          <a:p>
            <a:pPr marL="0" indent="0" eaLnBrk="1" hangingPunct="1">
              <a:buClr>
                <a:schemeClr val="accent2"/>
              </a:buClr>
              <a:buSzPct val="70000"/>
              <a:buNone/>
            </a:pPr>
            <a:r>
              <a:rPr lang="zh-CN" altLang="en-US" sz="2400" dirty="0" smtClean="0">
                <a:ea typeface="黑体" pitchFamily="49" charset="-122"/>
              </a:rPr>
              <a:t>自适应控制是主动适应系统或环境的变化，而上述方法则是被动地、以不变应万变地靠系统本身设计时所考虑的稳定性裕量或鲁棒性克服或降低这些变化所带来的对系统稳定性和性能指标的影响。</a:t>
            </a:r>
            <a:endParaRPr lang="en-US" altLang="zh-CN" sz="2400" dirty="0" smtClean="0">
              <a:ea typeface="黑体" pitchFamily="49" charset="-122"/>
            </a:endParaRPr>
          </a:p>
          <a:p>
            <a:pPr marL="0" indent="0" eaLnBrk="1" hangingPunct="1">
              <a:buClr>
                <a:schemeClr val="accent2"/>
              </a:buClr>
              <a:buSzPct val="70000"/>
              <a:buNone/>
            </a:pPr>
            <a:r>
              <a:rPr lang="zh-CN" altLang="en-US" sz="2400" dirty="0">
                <a:ea typeface="黑体" pitchFamily="49" charset="-122"/>
              </a:rPr>
              <a:t>好的自适应控制方法能在一定程度</a:t>
            </a:r>
            <a:r>
              <a:rPr lang="zh-CN" altLang="en-US" sz="2400" dirty="0" smtClean="0">
                <a:ea typeface="黑体" pitchFamily="49" charset="-122"/>
              </a:rPr>
              <a:t>上适应被控系统的参数大范围的变化，使控制系统不仅能稳定运行，而且能保持某种意义下的最优或接近最优。</a:t>
            </a:r>
            <a:endParaRPr lang="en-US" altLang="zh-CN" sz="2400" dirty="0" smtClean="0">
              <a:ea typeface="黑体" pitchFamily="49" charset="-122"/>
            </a:endParaRPr>
          </a:p>
          <a:p>
            <a:pPr marL="0" indent="0" eaLnBrk="1" hangingPunct="1">
              <a:buClr>
                <a:schemeClr val="accent2"/>
              </a:buClr>
              <a:buSzPct val="70000"/>
              <a:buNone/>
            </a:pPr>
            <a:r>
              <a:rPr lang="zh-CN" altLang="en-US" sz="2400" dirty="0" smtClean="0">
                <a:ea typeface="黑体" pitchFamily="49" charset="-122"/>
              </a:rPr>
              <a:t>自适应控制也是一种基于模型的方法，与基于完全模型的控制方法相比，它所依赖的关于模型和扰动的先验知识比较少，自适应控制策略可以在运行过程中不断提取有关模型的信息，自动地使模型逐渐完善。</a:t>
            </a:r>
          </a:p>
        </p:txBody>
      </p:sp>
      <p:sp>
        <p:nvSpPr>
          <p:cNvPr id="18440" name="Rectangle 7"/>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8441"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20</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自适应控制</a:t>
            </a:r>
          </a:p>
        </p:txBody>
      </p:sp>
      <p:sp>
        <p:nvSpPr>
          <p:cNvPr id="18439" name="Rectangle 6"/>
          <p:cNvSpPr>
            <a:spLocks noGrp="1" noChangeArrowheads="1"/>
          </p:cNvSpPr>
          <p:nvPr>
            <p:ph type="body" sz="half" idx="1"/>
          </p:nvPr>
        </p:nvSpPr>
        <p:spPr>
          <a:xfrm>
            <a:off x="250825" y="981075"/>
            <a:ext cx="5523922" cy="5186363"/>
          </a:xfrm>
        </p:spPr>
        <p:txBody>
          <a:bodyPr/>
          <a:lstStyle/>
          <a:p>
            <a:pPr marL="0" indent="0" eaLnBrk="1" hangingPunct="1">
              <a:buClr>
                <a:schemeClr val="accent2"/>
              </a:buClr>
              <a:buSzPct val="70000"/>
              <a:buNone/>
            </a:pPr>
            <a:r>
              <a:rPr lang="en-US" altLang="zh-CN" sz="2400" dirty="0" smtClean="0">
                <a:ea typeface="黑体" pitchFamily="49" charset="-122"/>
              </a:rPr>
              <a:t>Gibson</a:t>
            </a:r>
            <a:r>
              <a:rPr lang="zh-CN" altLang="en-US" sz="2400" dirty="0">
                <a:ea typeface="黑体" pitchFamily="49" charset="-122"/>
              </a:rPr>
              <a:t>的</a:t>
            </a:r>
            <a:r>
              <a:rPr lang="zh-CN" altLang="en-US" sz="2400" dirty="0" smtClean="0">
                <a:ea typeface="黑体" pitchFamily="49" charset="-122"/>
              </a:rPr>
              <a:t>自适应控制定义：</a:t>
            </a:r>
            <a:endParaRPr lang="en-US" altLang="zh-CN" sz="2400" dirty="0" smtClean="0">
              <a:ea typeface="黑体" pitchFamily="49" charset="-122"/>
            </a:endParaRPr>
          </a:p>
          <a:p>
            <a:pPr eaLnBrk="1" hangingPunct="1">
              <a:buClr>
                <a:schemeClr val="accent2"/>
              </a:buClr>
              <a:buSzPct val="70000"/>
              <a:buFont typeface="Wingdings" panose="05000000000000000000" pitchFamily="2" charset="2"/>
              <a:buChar char="ü"/>
            </a:pPr>
            <a:r>
              <a:rPr lang="zh-CN" altLang="en-US" sz="2400" dirty="0">
                <a:ea typeface="黑体" pitchFamily="49" charset="-122"/>
              </a:rPr>
              <a:t>一个</a:t>
            </a:r>
            <a:r>
              <a:rPr lang="zh-CN" altLang="en-US" sz="2400" dirty="0" smtClean="0">
                <a:ea typeface="黑体" pitchFamily="49" charset="-122"/>
              </a:rPr>
              <a:t>自适应控制系统必须提供出被控系统的当前状态的连续信息，也就是要辨识对象；</a:t>
            </a:r>
            <a:endParaRPr lang="en-US" altLang="zh-CN" sz="2400" dirty="0" smtClean="0">
              <a:ea typeface="黑体" pitchFamily="49" charset="-122"/>
            </a:endParaRPr>
          </a:p>
          <a:p>
            <a:pPr eaLnBrk="1" hangingPunct="1">
              <a:buClr>
                <a:schemeClr val="accent2"/>
              </a:buClr>
              <a:buSzPct val="70000"/>
              <a:buFont typeface="Wingdings" panose="05000000000000000000" pitchFamily="2" charset="2"/>
              <a:buChar char="ü"/>
            </a:pPr>
            <a:r>
              <a:rPr lang="zh-CN" altLang="en-US" sz="2400" dirty="0" smtClean="0">
                <a:ea typeface="黑体" pitchFamily="49" charset="-122"/>
              </a:rPr>
              <a:t>它必须将当前的系统性能与期望的或者最优的性能相比较，并作出使系统趋向期望或最优性能的决策；</a:t>
            </a:r>
            <a:endParaRPr lang="en-US" altLang="zh-CN" sz="2400" dirty="0" smtClean="0">
              <a:ea typeface="黑体" pitchFamily="49" charset="-122"/>
            </a:endParaRPr>
          </a:p>
          <a:p>
            <a:pPr eaLnBrk="1" hangingPunct="1">
              <a:buClr>
                <a:schemeClr val="accent2"/>
              </a:buClr>
              <a:buSzPct val="70000"/>
              <a:buFont typeface="Wingdings" panose="05000000000000000000" pitchFamily="2" charset="2"/>
              <a:buChar char="ü"/>
            </a:pPr>
            <a:r>
              <a:rPr lang="zh-CN" altLang="en-US" sz="2400" dirty="0">
                <a:ea typeface="黑体" pitchFamily="49" charset="-122"/>
              </a:rPr>
              <a:t>它</a:t>
            </a:r>
            <a:r>
              <a:rPr lang="zh-CN" altLang="en-US" sz="2400" dirty="0" smtClean="0">
                <a:ea typeface="黑体" pitchFamily="49" charset="-122"/>
              </a:rPr>
              <a:t>必须对控制器进行适当的修正以驱使系统走向最优状态。</a:t>
            </a:r>
            <a:endParaRPr lang="en-US" altLang="zh-CN" sz="2400" dirty="0" smtClean="0">
              <a:ea typeface="黑体" pitchFamily="49" charset="-122"/>
            </a:endParaRPr>
          </a:p>
        </p:txBody>
      </p:sp>
      <p:sp>
        <p:nvSpPr>
          <p:cNvPr id="18440" name="Rectangle 7"/>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8441"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pic>
        <p:nvPicPr>
          <p:cNvPr id="25602"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7835" y="1790700"/>
            <a:ext cx="3256165" cy="421386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21</a:t>
            </a:fld>
            <a:r>
              <a:rPr lang="en-US" altLang="zh-CN" smtClean="0"/>
              <a:t>/71</a:t>
            </a:r>
            <a:endParaRPr lang="en-US" altLang="zh-CN" dirty="0"/>
          </a:p>
        </p:txBody>
      </p:sp>
    </p:spTree>
    <p:extLst>
      <p:ext uri="{BB962C8B-B14F-4D97-AF65-F5344CB8AC3E}">
        <p14:creationId xmlns:p14="http://schemas.microsoft.com/office/powerpoint/2010/main" val="615305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自适应控制</a:t>
            </a:r>
          </a:p>
        </p:txBody>
      </p:sp>
      <p:sp>
        <p:nvSpPr>
          <p:cNvPr id="18439" name="Rectangle 6"/>
          <p:cNvSpPr>
            <a:spLocks noGrp="1" noChangeArrowheads="1"/>
          </p:cNvSpPr>
          <p:nvPr>
            <p:ph type="body" sz="half" idx="1"/>
          </p:nvPr>
        </p:nvSpPr>
        <p:spPr>
          <a:xfrm>
            <a:off x="250824" y="866775"/>
            <a:ext cx="8382635" cy="5186363"/>
          </a:xfrm>
        </p:spPr>
        <p:txBody>
          <a:bodyPr/>
          <a:lstStyle/>
          <a:p>
            <a:pPr marL="0" indent="0" eaLnBrk="1" hangingPunct="1">
              <a:buClr>
                <a:schemeClr val="accent2"/>
              </a:buClr>
              <a:buSzPct val="70000"/>
              <a:buNone/>
            </a:pPr>
            <a:r>
              <a:rPr lang="zh-CN" altLang="en-US" sz="2400" dirty="0" smtClean="0">
                <a:ea typeface="黑体" pitchFamily="49" charset="-122"/>
              </a:rPr>
              <a:t>自适应控制的三个特征或功能：</a:t>
            </a:r>
            <a:endParaRPr lang="en-US" altLang="zh-CN" sz="2400" dirty="0" smtClean="0">
              <a:ea typeface="黑体" pitchFamily="49" charset="-122"/>
            </a:endParaRPr>
          </a:p>
          <a:p>
            <a:pPr eaLnBrk="1" hangingPunct="1">
              <a:buClr>
                <a:schemeClr val="accent2"/>
              </a:buClr>
              <a:buSzPct val="70000"/>
              <a:buFont typeface="Wingdings" panose="05000000000000000000" pitchFamily="2" charset="2"/>
              <a:buChar char="p"/>
            </a:pPr>
            <a:r>
              <a:rPr lang="zh-CN" altLang="en-US" sz="2400" dirty="0">
                <a:ea typeface="黑体" pitchFamily="49" charset="-122"/>
              </a:rPr>
              <a:t>过程信息的在线</a:t>
            </a:r>
            <a:r>
              <a:rPr lang="zh-CN" altLang="en-US" sz="2400" dirty="0" smtClean="0">
                <a:ea typeface="黑体" pitchFamily="49" charset="-122"/>
              </a:rPr>
              <a:t>积累</a:t>
            </a:r>
            <a:endParaRPr lang="en-US" altLang="zh-CN" sz="2400" dirty="0" smtClean="0">
              <a:ea typeface="黑体" pitchFamily="49" charset="-122"/>
            </a:endParaRPr>
          </a:p>
          <a:p>
            <a:pPr marL="0" indent="0" eaLnBrk="1" hangingPunct="1">
              <a:buClr>
                <a:schemeClr val="accent2"/>
              </a:buClr>
              <a:buSzPct val="70000"/>
              <a:buNone/>
            </a:pPr>
            <a:r>
              <a:rPr lang="zh-CN" altLang="en-US" sz="2400" dirty="0">
                <a:ea typeface="黑体" pitchFamily="49" charset="-122"/>
              </a:rPr>
              <a:t>积累的目的是</a:t>
            </a:r>
            <a:r>
              <a:rPr lang="zh-CN" altLang="en-US" sz="2400" dirty="0" smtClean="0">
                <a:ea typeface="黑体" pitchFamily="49" charset="-122"/>
              </a:rPr>
              <a:t>为了降低对被控系统的结构和参数的不确定性。为此需要在线辨识被控系统的结构和参数，直接积累过程信息；也可通过量测能反映过程状态的某些辅助变量，间接积累过程信息。</a:t>
            </a:r>
            <a:endParaRPr lang="en-US" altLang="zh-CN" sz="2400" dirty="0" smtClean="0">
              <a:ea typeface="黑体" pitchFamily="49" charset="-122"/>
            </a:endParaRPr>
          </a:p>
          <a:p>
            <a:pPr eaLnBrk="1" hangingPunct="1">
              <a:buClr>
                <a:schemeClr val="accent2"/>
              </a:buClr>
              <a:buSzPct val="70000"/>
              <a:buFont typeface="Wingdings" panose="05000000000000000000" pitchFamily="2" charset="2"/>
              <a:buChar char="p"/>
            </a:pPr>
            <a:r>
              <a:rPr lang="zh-CN" altLang="en-US" sz="2400" dirty="0">
                <a:ea typeface="黑体" pitchFamily="49" charset="-122"/>
              </a:rPr>
              <a:t>可调</a:t>
            </a:r>
            <a:r>
              <a:rPr lang="zh-CN" altLang="en-US" sz="2400" dirty="0" smtClean="0">
                <a:ea typeface="黑体" pitchFamily="49" charset="-122"/>
              </a:rPr>
              <a:t>控制器</a:t>
            </a:r>
            <a:endParaRPr lang="en-US" altLang="zh-CN" sz="2400" dirty="0" smtClean="0">
              <a:ea typeface="黑体" pitchFamily="49" charset="-122"/>
            </a:endParaRPr>
          </a:p>
          <a:p>
            <a:pPr marL="0" indent="0" eaLnBrk="1" hangingPunct="1">
              <a:buClr>
                <a:schemeClr val="accent2"/>
              </a:buClr>
              <a:buSzPct val="70000"/>
              <a:buNone/>
            </a:pPr>
            <a:r>
              <a:rPr lang="zh-CN" altLang="en-US" sz="2400" dirty="0">
                <a:ea typeface="黑体" pitchFamily="49" charset="-122"/>
              </a:rPr>
              <a:t>控制器结果</a:t>
            </a:r>
            <a:r>
              <a:rPr lang="zh-CN" altLang="en-US" sz="2400" dirty="0" smtClean="0">
                <a:ea typeface="黑体" pitchFamily="49" charset="-122"/>
              </a:rPr>
              <a:t>、参数或信号可以根据性能指标要求和被控系统的当前状态进行自动调整。该可调性要求是由被控系统的数学模型的不定性决定的，否则就无法对过程实现有效控制。</a:t>
            </a:r>
            <a:endParaRPr lang="en-US" altLang="zh-CN" sz="2400" dirty="0" smtClean="0">
              <a:ea typeface="黑体" pitchFamily="49" charset="-122"/>
            </a:endParaRPr>
          </a:p>
          <a:p>
            <a:pPr eaLnBrk="1" hangingPunct="1">
              <a:buClr>
                <a:schemeClr val="accent2"/>
              </a:buClr>
              <a:buSzPct val="70000"/>
              <a:buFont typeface="Wingdings" panose="05000000000000000000" pitchFamily="2" charset="2"/>
              <a:buChar char="p"/>
            </a:pPr>
            <a:r>
              <a:rPr lang="zh-CN" altLang="en-US" sz="2400" dirty="0" smtClean="0">
                <a:ea typeface="黑体" pitchFamily="49" charset="-122"/>
              </a:rPr>
              <a:t>性能指标的控制</a:t>
            </a:r>
            <a:endParaRPr lang="en-US" altLang="zh-CN" sz="2400" dirty="0" smtClean="0">
              <a:ea typeface="黑体" pitchFamily="49" charset="-122"/>
            </a:endParaRPr>
          </a:p>
          <a:p>
            <a:pPr marL="0" indent="0" eaLnBrk="1" hangingPunct="1">
              <a:buClr>
                <a:schemeClr val="accent2"/>
              </a:buClr>
              <a:buSzPct val="70000"/>
              <a:buNone/>
            </a:pPr>
            <a:r>
              <a:rPr lang="zh-CN" altLang="en-US" sz="2400" dirty="0">
                <a:ea typeface="黑体" pitchFamily="49" charset="-122"/>
              </a:rPr>
              <a:t>若</a:t>
            </a:r>
            <a:r>
              <a:rPr lang="zh-CN" altLang="en-US" sz="2400" dirty="0" smtClean="0">
                <a:ea typeface="黑体" pitchFamily="49" charset="-122"/>
              </a:rPr>
              <a:t>与过程动态相关联的某些辅助变量可测，而且此辅助变量与可调控制器参数之间的关系又可根据物理学的知识和经验导出，就可通过此辅助变量直接调整可调控制器，以期达到预定的性能指标。</a:t>
            </a:r>
            <a:endParaRPr lang="en-US" altLang="zh-CN" sz="2400" dirty="0" smtClean="0">
              <a:ea typeface="黑体" pitchFamily="49" charset="-122"/>
            </a:endParaRPr>
          </a:p>
          <a:p>
            <a:pPr marL="0" indent="0" eaLnBrk="1" hangingPunct="1">
              <a:buClr>
                <a:schemeClr val="accent2"/>
              </a:buClr>
              <a:buSzPct val="70000"/>
              <a:buNone/>
            </a:pPr>
            <a:endParaRPr lang="zh-CN" altLang="en-US" sz="2400" dirty="0" smtClean="0">
              <a:ea typeface="黑体" pitchFamily="49" charset="-122"/>
            </a:endParaRPr>
          </a:p>
        </p:txBody>
      </p:sp>
      <p:sp>
        <p:nvSpPr>
          <p:cNvPr id="18440" name="Rectangle 7"/>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8441"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22</a:t>
            </a:fld>
            <a:r>
              <a:rPr lang="en-US" altLang="zh-CN" smtClean="0"/>
              <a:t>/71</a:t>
            </a:r>
            <a:endParaRPr lang="en-US" altLang="zh-CN" dirty="0"/>
          </a:p>
        </p:txBody>
      </p:sp>
    </p:spTree>
    <p:extLst>
      <p:ext uri="{BB962C8B-B14F-4D97-AF65-F5344CB8AC3E}">
        <p14:creationId xmlns:p14="http://schemas.microsoft.com/office/powerpoint/2010/main" val="852229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自适应控制</a:t>
            </a:r>
          </a:p>
        </p:txBody>
      </p:sp>
      <p:sp>
        <p:nvSpPr>
          <p:cNvPr id="18439" name="Rectangle 6"/>
          <p:cNvSpPr>
            <a:spLocks noGrp="1" noChangeArrowheads="1"/>
          </p:cNvSpPr>
          <p:nvPr>
            <p:ph type="body" sz="half" idx="1"/>
          </p:nvPr>
        </p:nvSpPr>
        <p:spPr>
          <a:xfrm>
            <a:off x="250824" y="866775"/>
            <a:ext cx="8382635" cy="5186363"/>
          </a:xfrm>
        </p:spPr>
        <p:txBody>
          <a:bodyPr/>
          <a:lstStyle/>
          <a:p>
            <a:pPr marL="0" indent="0" eaLnBrk="1" hangingPunct="1">
              <a:buClr>
                <a:schemeClr val="accent2"/>
              </a:buClr>
              <a:buSzPct val="70000"/>
              <a:buNone/>
            </a:pPr>
            <a:r>
              <a:rPr lang="zh-CN" altLang="en-US" sz="2400" dirty="0" smtClean="0">
                <a:ea typeface="黑体" pitchFamily="49" charset="-122"/>
              </a:rPr>
              <a:t>变增益控制</a:t>
            </a:r>
            <a:endParaRPr lang="en-US" altLang="zh-CN" sz="2400" dirty="0" smtClean="0">
              <a:ea typeface="黑体" pitchFamily="49" charset="-122"/>
            </a:endParaRPr>
          </a:p>
          <a:p>
            <a:pPr marL="0" indent="0" eaLnBrk="1" hangingPunct="1">
              <a:buClr>
                <a:schemeClr val="accent2"/>
              </a:buClr>
              <a:buSzPct val="70000"/>
              <a:buNone/>
            </a:pPr>
            <a:r>
              <a:rPr lang="zh-CN" altLang="en-US" sz="2400" dirty="0" smtClean="0">
                <a:ea typeface="黑体" pitchFamily="49" charset="-122"/>
              </a:rPr>
              <a:t>调节器按被控系统的参数已知变化规律进行设计。</a:t>
            </a:r>
            <a:endParaRPr lang="en-US" altLang="zh-CN" sz="2400" dirty="0" smtClean="0">
              <a:ea typeface="黑体" pitchFamily="49" charset="-122"/>
            </a:endParaRPr>
          </a:p>
          <a:p>
            <a:pPr marL="0" indent="0" eaLnBrk="1" hangingPunct="1">
              <a:buClr>
                <a:schemeClr val="accent2"/>
              </a:buClr>
              <a:buSzPct val="70000"/>
              <a:buNone/>
            </a:pPr>
            <a:r>
              <a:rPr lang="zh-CN" altLang="en-US" sz="2400" dirty="0">
                <a:ea typeface="黑体" pitchFamily="49" charset="-122"/>
              </a:rPr>
              <a:t>当参数因工作情况和环境等</a:t>
            </a:r>
            <a:r>
              <a:rPr lang="zh-CN" altLang="en-US" sz="2400" dirty="0" smtClean="0">
                <a:ea typeface="黑体" pitchFamily="49" charset="-122"/>
              </a:rPr>
              <a:t>变化而变化时，通过能测量到反映系统当前状态的系统变量，比照对系统的性能指标，经过计算并按规定的程序来改变调节器增益结构。</a:t>
            </a:r>
            <a:endParaRPr lang="en-US" altLang="zh-CN" sz="2400" dirty="0" smtClean="0">
              <a:ea typeface="黑体" pitchFamily="49" charset="-122"/>
            </a:endParaRPr>
          </a:p>
          <a:p>
            <a:pPr eaLnBrk="1" hangingPunct="1">
              <a:buClr>
                <a:schemeClr val="accent2"/>
              </a:buClr>
              <a:buSzPct val="70000"/>
              <a:buFont typeface="Arial" panose="020B0604020202020204" pitchFamily="34" charset="0"/>
              <a:buChar char="•"/>
            </a:pPr>
            <a:r>
              <a:rPr lang="zh-CN" altLang="en-US" sz="2400" dirty="0">
                <a:ea typeface="黑体" pitchFamily="49" charset="-122"/>
              </a:rPr>
              <a:t>难以完全克服模型</a:t>
            </a:r>
            <a:r>
              <a:rPr lang="zh-CN" altLang="en-US" sz="2400" dirty="0" smtClean="0">
                <a:ea typeface="黑体" pitchFamily="49" charset="-122"/>
              </a:rPr>
              <a:t>未知或模型参数变化带来的影响；</a:t>
            </a:r>
            <a:endParaRPr lang="en-US" altLang="zh-CN" sz="2400" dirty="0" smtClean="0">
              <a:ea typeface="黑体" pitchFamily="49" charset="-122"/>
            </a:endParaRPr>
          </a:p>
          <a:p>
            <a:pPr eaLnBrk="1" hangingPunct="1">
              <a:buClr>
                <a:schemeClr val="accent2"/>
              </a:buClr>
              <a:buSzPct val="70000"/>
              <a:buFont typeface="Arial" panose="020B0604020202020204" pitchFamily="34" charset="0"/>
              <a:buChar char="•"/>
            </a:pPr>
            <a:r>
              <a:rPr lang="zh-CN" altLang="en-US" sz="2400" dirty="0">
                <a:ea typeface="黑体" pitchFamily="49" charset="-122"/>
              </a:rPr>
              <a:t>结构</a:t>
            </a:r>
            <a:r>
              <a:rPr lang="zh-CN" altLang="en-US" sz="2400" dirty="0" smtClean="0">
                <a:ea typeface="黑体" pitchFamily="49" charset="-122"/>
              </a:rPr>
              <a:t>简单，响应迅速；</a:t>
            </a:r>
            <a:endParaRPr lang="en-US" altLang="zh-CN" sz="2400" dirty="0" smtClean="0">
              <a:ea typeface="黑体" pitchFamily="49" charset="-122"/>
            </a:endParaRPr>
          </a:p>
          <a:p>
            <a:pPr eaLnBrk="1" hangingPunct="1">
              <a:buClr>
                <a:schemeClr val="accent2"/>
              </a:buClr>
              <a:buSzPct val="70000"/>
              <a:buFont typeface="Arial" panose="020B0604020202020204" pitchFamily="34" charset="0"/>
              <a:buChar char="•"/>
            </a:pPr>
            <a:r>
              <a:rPr lang="zh-CN" altLang="en-US" sz="2400" dirty="0" smtClean="0">
                <a:ea typeface="黑体" pitchFamily="49" charset="-122"/>
              </a:rPr>
              <a:t>对复杂的被控系统，仅仅增益自适应是不够的。</a:t>
            </a:r>
            <a:endParaRPr lang="en-US" altLang="zh-CN" sz="2400" dirty="0" smtClean="0">
              <a:ea typeface="黑体" pitchFamily="49" charset="-122"/>
            </a:endParaRPr>
          </a:p>
          <a:p>
            <a:pPr marL="0" indent="0" eaLnBrk="1" hangingPunct="1">
              <a:buClr>
                <a:schemeClr val="accent2"/>
              </a:buClr>
              <a:buSzPct val="70000"/>
              <a:buNone/>
            </a:pPr>
            <a:endParaRPr lang="zh-CN" altLang="en-US" sz="2400" dirty="0" smtClean="0">
              <a:ea typeface="黑体" pitchFamily="49" charset="-122"/>
            </a:endParaRPr>
          </a:p>
        </p:txBody>
      </p:sp>
      <p:sp>
        <p:nvSpPr>
          <p:cNvPr id="18440" name="Rectangle 7"/>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8441"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962" t="37640" r="35192" b="41045"/>
          <a:stretch/>
        </p:blipFill>
        <p:spPr bwMode="auto">
          <a:xfrm>
            <a:off x="2041524" y="4521476"/>
            <a:ext cx="5060949" cy="204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23</a:t>
            </a:fld>
            <a:r>
              <a:rPr lang="en-US" altLang="zh-CN" smtClean="0"/>
              <a:t>/71</a:t>
            </a:r>
            <a:endParaRPr lang="en-US" altLang="zh-CN" dirty="0"/>
          </a:p>
        </p:txBody>
      </p:sp>
    </p:spTree>
    <p:extLst>
      <p:ext uri="{BB962C8B-B14F-4D97-AF65-F5344CB8AC3E}">
        <p14:creationId xmlns:p14="http://schemas.microsoft.com/office/powerpoint/2010/main" val="403269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自适应控制</a:t>
            </a:r>
          </a:p>
        </p:txBody>
      </p:sp>
      <p:sp>
        <p:nvSpPr>
          <p:cNvPr id="18439" name="Rectangle 6"/>
          <p:cNvSpPr>
            <a:spLocks noGrp="1" noChangeArrowheads="1"/>
          </p:cNvSpPr>
          <p:nvPr>
            <p:ph type="body" sz="half" idx="1"/>
          </p:nvPr>
        </p:nvSpPr>
        <p:spPr>
          <a:xfrm>
            <a:off x="250824" y="866775"/>
            <a:ext cx="8382635" cy="5186363"/>
          </a:xfrm>
        </p:spPr>
        <p:txBody>
          <a:bodyPr/>
          <a:lstStyle/>
          <a:p>
            <a:pPr marL="0" indent="0" eaLnBrk="1" hangingPunct="1">
              <a:buClr>
                <a:schemeClr val="accent2"/>
              </a:buClr>
              <a:buSzPct val="70000"/>
              <a:buNone/>
            </a:pPr>
            <a:r>
              <a:rPr lang="zh-CN" altLang="en-US" sz="2400" dirty="0">
                <a:ea typeface="黑体" pitchFamily="49" charset="-122"/>
              </a:rPr>
              <a:t>模型参考</a:t>
            </a:r>
            <a:r>
              <a:rPr lang="zh-CN" altLang="en-US" sz="2400" dirty="0" smtClean="0">
                <a:ea typeface="黑体" pitchFamily="49" charset="-122"/>
              </a:rPr>
              <a:t>自适应控制系统</a:t>
            </a:r>
            <a:endParaRPr lang="en-US" altLang="zh-CN" sz="2400" dirty="0" smtClean="0">
              <a:ea typeface="黑体" pitchFamily="49" charset="-122"/>
            </a:endParaRPr>
          </a:p>
          <a:p>
            <a:pPr marL="0" indent="0" eaLnBrk="1" hangingPunct="1">
              <a:buClr>
                <a:schemeClr val="accent2"/>
              </a:buClr>
              <a:buSzPct val="70000"/>
              <a:buNone/>
            </a:pPr>
            <a:r>
              <a:rPr kumimoji="0" lang="en-US" altLang="zh-CN" sz="2400" dirty="0" smtClean="0">
                <a:latin typeface="黑体" pitchFamily="49" charset="-122"/>
                <a:ea typeface="黑体" pitchFamily="49" charset="-122"/>
              </a:rPr>
              <a:t>--</a:t>
            </a:r>
            <a:r>
              <a:rPr kumimoji="0" lang="zh-CN" altLang="en-US" sz="2400" dirty="0" smtClean="0">
                <a:latin typeface="黑体" pitchFamily="49" charset="-122"/>
                <a:ea typeface="黑体" pitchFamily="49" charset="-122"/>
              </a:rPr>
              <a:t>源于确定性伺服问题。</a:t>
            </a:r>
            <a:endParaRPr kumimoji="0" lang="en-US" altLang="zh-CN" sz="2400" dirty="0" smtClean="0">
              <a:latin typeface="黑体" pitchFamily="49" charset="-122"/>
              <a:ea typeface="黑体" pitchFamily="49" charset="-122"/>
            </a:endParaRPr>
          </a:p>
          <a:p>
            <a:pPr marL="0" indent="0" eaLnBrk="1" hangingPunct="1">
              <a:buClr>
                <a:schemeClr val="accent2"/>
              </a:buClr>
              <a:buSzPct val="70000"/>
              <a:buNone/>
            </a:pPr>
            <a:r>
              <a:rPr kumimoji="0" lang="zh-CN" altLang="en-US" sz="2400" dirty="0" smtClean="0">
                <a:latin typeface="黑体" pitchFamily="49" charset="-122"/>
                <a:ea typeface="黑体" pitchFamily="49" charset="-122"/>
              </a:rPr>
              <a:t>模型</a:t>
            </a:r>
            <a:r>
              <a:rPr kumimoji="0" lang="zh-CN" altLang="en-US" sz="2400" dirty="0">
                <a:latin typeface="黑体" pitchFamily="49" charset="-122"/>
                <a:ea typeface="黑体" pitchFamily="49" charset="-122"/>
              </a:rPr>
              <a:t>参考控制利用参考模型描述希望的闭环对象的输入</a:t>
            </a:r>
            <a:r>
              <a:rPr kumimoji="0" lang="en-US" altLang="zh-CN" sz="2400" dirty="0">
                <a:latin typeface="黑体" pitchFamily="49" charset="-122"/>
                <a:ea typeface="黑体" pitchFamily="49" charset="-122"/>
              </a:rPr>
              <a:t>/</a:t>
            </a:r>
            <a:r>
              <a:rPr kumimoji="0" lang="zh-CN" altLang="en-US" sz="2400" dirty="0">
                <a:latin typeface="黑体" pitchFamily="49" charset="-122"/>
                <a:ea typeface="黑体" pitchFamily="49" charset="-122"/>
              </a:rPr>
              <a:t>输出特性，寻求一种反馈控制律以改变闭环对象的结构和动态特性，使其输入</a:t>
            </a:r>
            <a:r>
              <a:rPr kumimoji="0" lang="en-US" altLang="zh-CN" sz="2400" dirty="0">
                <a:latin typeface="黑体" pitchFamily="49" charset="-122"/>
                <a:ea typeface="黑体" pitchFamily="49" charset="-122"/>
              </a:rPr>
              <a:t>/</a:t>
            </a:r>
            <a:r>
              <a:rPr kumimoji="0" lang="zh-CN" altLang="en-US" sz="2400" dirty="0">
                <a:latin typeface="黑体" pitchFamily="49" charset="-122"/>
                <a:ea typeface="黑体" pitchFamily="49" charset="-122"/>
              </a:rPr>
              <a:t>输出与参考模型的特性相同。当参数未知时，利用参数估计值代替控制律中的未知参数，构成的系统即为模型参考自适应控制系统。 </a:t>
            </a:r>
          </a:p>
          <a:p>
            <a:pPr marL="0" indent="0" eaLnBrk="1" hangingPunct="1">
              <a:buClr>
                <a:schemeClr val="accent2"/>
              </a:buClr>
              <a:buSzPct val="70000"/>
              <a:buNone/>
            </a:pPr>
            <a:endParaRPr lang="en-US" altLang="zh-CN" sz="2400" dirty="0" smtClean="0">
              <a:ea typeface="黑体" pitchFamily="49" charset="-122"/>
            </a:endParaRPr>
          </a:p>
          <a:p>
            <a:pPr marL="0" indent="0" eaLnBrk="1" hangingPunct="1">
              <a:buClr>
                <a:schemeClr val="accent2"/>
              </a:buClr>
              <a:buSzPct val="70000"/>
              <a:buNone/>
            </a:pPr>
            <a:endParaRPr lang="en-US" altLang="zh-CN" sz="2400" dirty="0" smtClean="0">
              <a:ea typeface="黑体" pitchFamily="49" charset="-122"/>
            </a:endParaRPr>
          </a:p>
        </p:txBody>
      </p:sp>
      <p:sp>
        <p:nvSpPr>
          <p:cNvPr id="18440" name="Rectangle 7"/>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8441"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47" name="Rectangle 2"/>
          <p:cNvSpPr>
            <a:spLocks noChangeArrowheads="1"/>
          </p:cNvSpPr>
          <p:nvPr/>
        </p:nvSpPr>
        <p:spPr bwMode="auto">
          <a:xfrm>
            <a:off x="755650" y="4399280"/>
            <a:ext cx="3960813" cy="649288"/>
          </a:xfrm>
          <a:prstGeom prst="rect">
            <a:avLst/>
          </a:prstGeom>
          <a:solidFill>
            <a:srgbClr val="FFFF99"/>
          </a:solidFill>
          <a:ln w="9525">
            <a:solidFill>
              <a:schemeClr val="tx1"/>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48" name="Rectangle 3"/>
          <p:cNvSpPr>
            <a:spLocks noChangeArrowheads="1"/>
          </p:cNvSpPr>
          <p:nvPr/>
        </p:nvSpPr>
        <p:spPr bwMode="auto">
          <a:xfrm>
            <a:off x="755650" y="3751580"/>
            <a:ext cx="3960813" cy="576263"/>
          </a:xfrm>
          <a:prstGeom prst="rect">
            <a:avLst/>
          </a:prstGeom>
          <a:solidFill>
            <a:srgbClr val="FFCC99"/>
          </a:solidFill>
          <a:ln w="9525">
            <a:solidFill>
              <a:schemeClr val="tx1"/>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49" name="Rectangle 4"/>
          <p:cNvSpPr>
            <a:spLocks noChangeArrowheads="1"/>
          </p:cNvSpPr>
          <p:nvPr/>
        </p:nvSpPr>
        <p:spPr bwMode="auto">
          <a:xfrm>
            <a:off x="755650" y="5299393"/>
            <a:ext cx="3960813" cy="900112"/>
          </a:xfrm>
          <a:prstGeom prst="rect">
            <a:avLst/>
          </a:prstGeom>
          <a:solidFill>
            <a:srgbClr val="CCFFCC"/>
          </a:solidFill>
          <a:ln w="9525">
            <a:solidFill>
              <a:schemeClr val="tx1"/>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pSp>
        <p:nvGrpSpPr>
          <p:cNvPr id="50" name="Group 9"/>
          <p:cNvGrpSpPr>
            <a:grpSpLocks noChangeAspect="1"/>
          </p:cNvGrpSpPr>
          <p:nvPr/>
        </p:nvGrpSpPr>
        <p:grpSpPr bwMode="auto">
          <a:xfrm>
            <a:off x="107950" y="3823018"/>
            <a:ext cx="5218113" cy="2651125"/>
            <a:chOff x="3550" y="2427"/>
            <a:chExt cx="5478" cy="2707"/>
          </a:xfrm>
        </p:grpSpPr>
        <p:grpSp>
          <p:nvGrpSpPr>
            <p:cNvPr id="51" name="Group 10"/>
            <p:cNvGrpSpPr>
              <a:grpSpLocks noChangeAspect="1"/>
            </p:cNvGrpSpPr>
            <p:nvPr/>
          </p:nvGrpSpPr>
          <p:grpSpPr bwMode="auto">
            <a:xfrm>
              <a:off x="3550" y="2427"/>
              <a:ext cx="5478" cy="2398"/>
              <a:chOff x="3681" y="3860"/>
              <a:chExt cx="5478" cy="2398"/>
            </a:xfrm>
          </p:grpSpPr>
          <p:sp>
            <p:nvSpPr>
              <p:cNvPr id="53" name="Text Box 11"/>
              <p:cNvSpPr txBox="1">
                <a:spLocks noChangeAspect="1" noChangeArrowheads="1"/>
              </p:cNvSpPr>
              <p:nvPr/>
            </p:nvSpPr>
            <p:spPr bwMode="auto">
              <a:xfrm>
                <a:off x="4847" y="5411"/>
                <a:ext cx="869"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控制器</a:t>
                </a:r>
                <a:endParaRPr kumimoji="0" lang="zh-CN" altLang="en-US" sz="1600"/>
              </a:p>
            </p:txBody>
          </p:sp>
          <p:sp>
            <p:nvSpPr>
              <p:cNvPr id="54" name="Line 12"/>
              <p:cNvSpPr>
                <a:spLocks noChangeAspect="1" noChangeShapeType="1"/>
              </p:cNvSpPr>
              <p:nvPr/>
            </p:nvSpPr>
            <p:spPr bwMode="auto">
              <a:xfrm>
                <a:off x="4319" y="5510"/>
                <a:ext cx="5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13"/>
              <p:cNvSpPr>
                <a:spLocks noChangeAspect="1" noChangeShapeType="1"/>
              </p:cNvSpPr>
              <p:nvPr/>
            </p:nvSpPr>
            <p:spPr bwMode="auto">
              <a:xfrm flipV="1">
                <a:off x="4407" y="5741"/>
                <a:ext cx="45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4"/>
              <p:cNvSpPr>
                <a:spLocks noChangeAspect="1" noChangeShapeType="1"/>
              </p:cNvSpPr>
              <p:nvPr/>
            </p:nvSpPr>
            <p:spPr bwMode="auto">
              <a:xfrm>
                <a:off x="5716" y="5620"/>
                <a:ext cx="1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Text Box 15"/>
              <p:cNvSpPr txBox="1">
                <a:spLocks noChangeAspect="1" noChangeArrowheads="1"/>
              </p:cNvSpPr>
              <p:nvPr/>
            </p:nvSpPr>
            <p:spPr bwMode="auto">
              <a:xfrm>
                <a:off x="7113" y="5422"/>
                <a:ext cx="869"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对象</a:t>
                </a:r>
                <a:endParaRPr kumimoji="0" lang="zh-CN" altLang="en-US" sz="1600"/>
              </a:p>
            </p:txBody>
          </p:sp>
          <p:sp>
            <p:nvSpPr>
              <p:cNvPr id="58" name="Line 16"/>
              <p:cNvSpPr>
                <a:spLocks noChangeAspect="1" noChangeShapeType="1"/>
              </p:cNvSpPr>
              <p:nvPr/>
            </p:nvSpPr>
            <p:spPr bwMode="auto">
              <a:xfrm>
                <a:off x="7982" y="5631"/>
                <a:ext cx="7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AutoShape 17"/>
              <p:cNvSpPr>
                <a:spLocks noChangeAspect="1" noChangeArrowheads="1"/>
              </p:cNvSpPr>
              <p:nvPr/>
            </p:nvSpPr>
            <p:spPr bwMode="auto">
              <a:xfrm>
                <a:off x="8191" y="4702"/>
                <a:ext cx="231" cy="231"/>
              </a:xfrm>
              <a:prstGeom prst="flowChartSummingJunction">
                <a:avLst/>
              </a:prstGeom>
              <a:solidFill>
                <a:srgbClr val="FFFFFF"/>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60" name="Line 18"/>
              <p:cNvSpPr>
                <a:spLocks noChangeAspect="1" noChangeShapeType="1"/>
              </p:cNvSpPr>
              <p:nvPr/>
            </p:nvSpPr>
            <p:spPr bwMode="auto">
              <a:xfrm flipV="1">
                <a:off x="8307" y="4938"/>
                <a:ext cx="0" cy="69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Text Box 19"/>
              <p:cNvSpPr txBox="1">
                <a:spLocks noChangeAspect="1" noChangeArrowheads="1"/>
              </p:cNvSpPr>
              <p:nvPr/>
            </p:nvSpPr>
            <p:spPr bwMode="auto">
              <a:xfrm>
                <a:off x="5810" y="3860"/>
                <a:ext cx="1034"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参考模型</a:t>
                </a:r>
                <a:endParaRPr kumimoji="0" lang="zh-CN" altLang="en-US" sz="1600"/>
              </a:p>
            </p:txBody>
          </p:sp>
          <p:sp>
            <p:nvSpPr>
              <p:cNvPr id="62" name="Line 20"/>
              <p:cNvSpPr>
                <a:spLocks noChangeAspect="1" noChangeShapeType="1"/>
              </p:cNvSpPr>
              <p:nvPr/>
            </p:nvSpPr>
            <p:spPr bwMode="auto">
              <a:xfrm>
                <a:off x="6838" y="4080"/>
                <a:ext cx="14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21"/>
              <p:cNvSpPr>
                <a:spLocks noChangeAspect="1" noChangeShapeType="1"/>
              </p:cNvSpPr>
              <p:nvPr/>
            </p:nvSpPr>
            <p:spPr bwMode="auto">
              <a:xfrm flipH="1">
                <a:off x="8303" y="4080"/>
                <a:ext cx="0" cy="6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Text Box 22"/>
              <p:cNvSpPr txBox="1">
                <a:spLocks noChangeAspect="1" noChangeArrowheads="1"/>
              </p:cNvSpPr>
              <p:nvPr/>
            </p:nvSpPr>
            <p:spPr bwMode="auto">
              <a:xfrm>
                <a:off x="5683" y="4597"/>
                <a:ext cx="1287"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dirty="0">
                    <a:latin typeface="宋体" pitchFamily="2" charset="-122"/>
                  </a:rPr>
                  <a:t>自适应机构</a:t>
                </a:r>
                <a:endParaRPr kumimoji="0" lang="zh-CN" altLang="en-US" sz="1600" dirty="0"/>
              </a:p>
            </p:txBody>
          </p:sp>
          <p:sp>
            <p:nvSpPr>
              <p:cNvPr id="65" name="Line 23"/>
              <p:cNvSpPr>
                <a:spLocks noChangeAspect="1" noChangeShapeType="1"/>
              </p:cNvSpPr>
              <p:nvPr/>
            </p:nvSpPr>
            <p:spPr bwMode="auto">
              <a:xfrm flipV="1">
                <a:off x="4484" y="4080"/>
                <a:ext cx="0" cy="14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4"/>
              <p:cNvSpPr>
                <a:spLocks noChangeAspect="1" noChangeShapeType="1"/>
              </p:cNvSpPr>
              <p:nvPr/>
            </p:nvSpPr>
            <p:spPr bwMode="auto">
              <a:xfrm flipV="1">
                <a:off x="4484" y="4080"/>
                <a:ext cx="130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Line 25"/>
              <p:cNvSpPr>
                <a:spLocks noChangeAspect="1" noChangeShapeType="1"/>
              </p:cNvSpPr>
              <p:nvPr/>
            </p:nvSpPr>
            <p:spPr bwMode="auto">
              <a:xfrm>
                <a:off x="8312" y="5631"/>
                <a:ext cx="0" cy="6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6"/>
              <p:cNvSpPr>
                <a:spLocks noChangeAspect="1" noChangeShapeType="1"/>
              </p:cNvSpPr>
              <p:nvPr/>
            </p:nvSpPr>
            <p:spPr bwMode="auto">
              <a:xfrm flipH="1">
                <a:off x="4407" y="6258"/>
                <a:ext cx="39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7"/>
              <p:cNvSpPr>
                <a:spLocks noChangeAspect="1" noChangeShapeType="1"/>
              </p:cNvSpPr>
              <p:nvPr/>
            </p:nvSpPr>
            <p:spPr bwMode="auto">
              <a:xfrm flipV="1">
                <a:off x="4407" y="5741"/>
                <a:ext cx="0" cy="5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28"/>
              <p:cNvSpPr>
                <a:spLocks noChangeAspect="1" noChangeShapeType="1"/>
              </p:cNvSpPr>
              <p:nvPr/>
            </p:nvSpPr>
            <p:spPr bwMode="auto">
              <a:xfrm flipH="1">
                <a:off x="5287" y="4817"/>
                <a:ext cx="3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29"/>
              <p:cNvSpPr>
                <a:spLocks noChangeAspect="1" noChangeShapeType="1"/>
              </p:cNvSpPr>
              <p:nvPr/>
            </p:nvSpPr>
            <p:spPr bwMode="auto">
              <a:xfrm flipH="1">
                <a:off x="6970" y="4817"/>
                <a:ext cx="122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Oval 30"/>
              <p:cNvSpPr>
                <a:spLocks noChangeAspect="1" noChangeArrowheads="1"/>
              </p:cNvSpPr>
              <p:nvPr/>
            </p:nvSpPr>
            <p:spPr bwMode="auto">
              <a:xfrm>
                <a:off x="8279" y="5609"/>
                <a:ext cx="57" cy="57"/>
              </a:xfrm>
              <a:prstGeom prst="ellipse">
                <a:avLst/>
              </a:prstGeom>
              <a:solidFill>
                <a:srgbClr val="000000"/>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3" name="Oval 31"/>
              <p:cNvSpPr>
                <a:spLocks noChangeAspect="1" noChangeArrowheads="1"/>
              </p:cNvSpPr>
              <p:nvPr/>
            </p:nvSpPr>
            <p:spPr bwMode="auto">
              <a:xfrm>
                <a:off x="4460" y="5488"/>
                <a:ext cx="57" cy="57"/>
              </a:xfrm>
              <a:prstGeom prst="ellipse">
                <a:avLst/>
              </a:prstGeom>
              <a:solidFill>
                <a:srgbClr val="000000"/>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4" name="Line 32"/>
              <p:cNvSpPr>
                <a:spLocks noChangeAspect="1" noChangeShapeType="1"/>
              </p:cNvSpPr>
              <p:nvPr/>
            </p:nvSpPr>
            <p:spPr bwMode="auto">
              <a:xfrm>
                <a:off x="5298" y="4817"/>
                <a:ext cx="0" cy="59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33"/>
              <p:cNvSpPr>
                <a:spLocks noChangeAspect="1" noChangeShapeType="1"/>
              </p:cNvSpPr>
              <p:nvPr/>
            </p:nvSpPr>
            <p:spPr bwMode="auto">
              <a:xfrm flipV="1">
                <a:off x="6134" y="5037"/>
                <a:ext cx="0" cy="5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Oval 34"/>
              <p:cNvSpPr>
                <a:spLocks noChangeAspect="1" noChangeArrowheads="1"/>
              </p:cNvSpPr>
              <p:nvPr/>
            </p:nvSpPr>
            <p:spPr bwMode="auto">
              <a:xfrm>
                <a:off x="6112" y="5598"/>
                <a:ext cx="57" cy="57"/>
              </a:xfrm>
              <a:prstGeom prst="ellipse">
                <a:avLst/>
              </a:prstGeom>
              <a:solidFill>
                <a:srgbClr val="000000"/>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7" name="Text Box 35"/>
              <p:cNvSpPr txBox="1">
                <a:spLocks noChangeAspect="1" noChangeArrowheads="1"/>
              </p:cNvSpPr>
              <p:nvPr/>
            </p:nvSpPr>
            <p:spPr bwMode="auto">
              <a:xfrm>
                <a:off x="3681" y="5230"/>
                <a:ext cx="671"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dirty="0">
                    <a:latin typeface="宋体" pitchFamily="2" charset="-122"/>
                  </a:rPr>
                  <a:t>输入</a:t>
                </a:r>
                <a:endParaRPr kumimoji="0" lang="zh-CN" altLang="en-US" sz="1600" dirty="0"/>
              </a:p>
            </p:txBody>
          </p:sp>
          <p:sp>
            <p:nvSpPr>
              <p:cNvPr id="78" name="Text Box 36"/>
              <p:cNvSpPr txBox="1">
                <a:spLocks noChangeAspect="1" noChangeArrowheads="1"/>
              </p:cNvSpPr>
              <p:nvPr/>
            </p:nvSpPr>
            <p:spPr bwMode="auto">
              <a:xfrm>
                <a:off x="8576" y="5229"/>
                <a:ext cx="58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a:latin typeface="宋体" pitchFamily="2" charset="-122"/>
                  </a:rPr>
                  <a:t>输出</a:t>
                </a:r>
                <a:endParaRPr kumimoji="0" lang="zh-CN" altLang="en-US" sz="1600"/>
              </a:p>
            </p:txBody>
          </p:sp>
          <p:sp>
            <p:nvSpPr>
              <p:cNvPr id="79" name="Text Box 37"/>
              <p:cNvSpPr txBox="1">
                <a:spLocks noChangeAspect="1" noChangeArrowheads="1"/>
              </p:cNvSpPr>
              <p:nvPr/>
            </p:nvSpPr>
            <p:spPr bwMode="auto">
              <a:xfrm>
                <a:off x="8383" y="4322"/>
                <a:ext cx="28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latin typeface="宋体" pitchFamily="2" charset="-122"/>
                  </a:rPr>
                  <a:t>+</a:t>
                </a:r>
                <a:endParaRPr kumimoji="0" lang="en-US" altLang="zh-CN" sz="1600"/>
              </a:p>
            </p:txBody>
          </p:sp>
          <p:sp>
            <p:nvSpPr>
              <p:cNvPr id="80" name="Text Box 38"/>
              <p:cNvSpPr txBox="1">
                <a:spLocks noChangeAspect="1" noChangeArrowheads="1"/>
              </p:cNvSpPr>
              <p:nvPr/>
            </p:nvSpPr>
            <p:spPr bwMode="auto">
              <a:xfrm>
                <a:off x="8384" y="4850"/>
                <a:ext cx="28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en-US" altLang="zh-CN" sz="1600">
                    <a:latin typeface="宋体" pitchFamily="2" charset="-122"/>
                  </a:rPr>
                  <a:t>-</a:t>
                </a:r>
                <a:endParaRPr kumimoji="0" lang="en-US" altLang="zh-CN" sz="1600"/>
              </a:p>
            </p:txBody>
          </p:sp>
          <p:sp>
            <p:nvSpPr>
              <p:cNvPr id="81" name="Text Box 39"/>
              <p:cNvSpPr txBox="1">
                <a:spLocks noChangeAspect="1" noChangeArrowheads="1"/>
              </p:cNvSpPr>
              <p:nvPr/>
            </p:nvSpPr>
            <p:spPr bwMode="auto">
              <a:xfrm>
                <a:off x="4506" y="4465"/>
                <a:ext cx="1287"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a:latin typeface="宋体" pitchFamily="2" charset="-122"/>
                  </a:rPr>
                  <a:t>控制器参数</a:t>
                </a:r>
                <a:endParaRPr kumimoji="0" lang="zh-CN" altLang="en-US" sz="1600"/>
              </a:p>
            </p:txBody>
          </p:sp>
          <p:sp>
            <p:nvSpPr>
              <p:cNvPr id="82" name="Text Box 40"/>
              <p:cNvSpPr txBox="1">
                <a:spLocks noChangeAspect="1" noChangeArrowheads="1"/>
              </p:cNvSpPr>
              <p:nvPr/>
            </p:nvSpPr>
            <p:spPr bwMode="auto">
              <a:xfrm>
                <a:off x="6200" y="5103"/>
                <a:ext cx="104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a:latin typeface="宋体" pitchFamily="2" charset="-122"/>
                  </a:rPr>
                  <a:t>控制输出</a:t>
                </a:r>
                <a:endParaRPr kumimoji="0" lang="zh-CN" altLang="en-US" sz="1600"/>
              </a:p>
            </p:txBody>
          </p:sp>
        </p:grpSp>
        <p:sp>
          <p:nvSpPr>
            <p:cNvPr id="52" name="Text Box 41"/>
            <p:cNvSpPr txBox="1">
              <a:spLocks noChangeAspect="1" noChangeArrowheads="1"/>
            </p:cNvSpPr>
            <p:nvPr/>
          </p:nvSpPr>
          <p:spPr bwMode="auto">
            <a:xfrm>
              <a:off x="4502" y="4862"/>
              <a:ext cx="344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模型参考自适应控制系统的基本结构</a:t>
              </a:r>
            </a:p>
          </p:txBody>
        </p:sp>
      </p:grpSp>
      <p:sp>
        <p:nvSpPr>
          <p:cNvPr id="4" name="矩形 3"/>
          <p:cNvSpPr/>
          <p:nvPr/>
        </p:nvSpPr>
        <p:spPr>
          <a:xfrm>
            <a:off x="5543692" y="3786405"/>
            <a:ext cx="3409808" cy="2554545"/>
          </a:xfrm>
          <a:prstGeom prst="rect">
            <a:avLst/>
          </a:prstGeom>
        </p:spPr>
        <p:txBody>
          <a:bodyPr wrap="square">
            <a:spAutoFit/>
          </a:bodyPr>
          <a:lstStyle/>
          <a:p>
            <a:pPr marL="0" indent="0" eaLnBrk="1" hangingPunct="1">
              <a:buClr>
                <a:schemeClr val="accent2"/>
              </a:buClr>
              <a:buSzPct val="70000"/>
              <a:buNone/>
            </a:pPr>
            <a:r>
              <a:rPr kumimoji="0" lang="zh-CN" altLang="en-US" sz="2000" dirty="0" smtClean="0">
                <a:latin typeface="黑体" pitchFamily="49" charset="-122"/>
                <a:ea typeface="黑体" pitchFamily="49" charset="-122"/>
              </a:rPr>
              <a:t>内外环的调整过程同时影响整个系统的稳定性和性能；主要研究工具为</a:t>
            </a:r>
            <a:r>
              <a:rPr kumimoji="0" lang="en-US" altLang="zh-CN" sz="2000" dirty="0" err="1" smtClean="0">
                <a:latin typeface="+mn-lt"/>
                <a:ea typeface="黑体" pitchFamily="49" charset="-122"/>
              </a:rPr>
              <a:t>Lyapunov</a:t>
            </a:r>
            <a:r>
              <a:rPr kumimoji="0" lang="zh-CN" altLang="en-US" sz="2000" dirty="0" smtClean="0">
                <a:latin typeface="黑体" pitchFamily="49" charset="-122"/>
                <a:ea typeface="黑体" pitchFamily="49" charset="-122"/>
              </a:rPr>
              <a:t>稳定性理论和</a:t>
            </a:r>
            <a:r>
              <a:rPr kumimoji="0" lang="en-US" altLang="zh-CN" sz="2000" dirty="0" smtClean="0">
                <a:latin typeface="+mn-lt"/>
                <a:ea typeface="黑体" pitchFamily="49" charset="-122"/>
              </a:rPr>
              <a:t>Popov</a:t>
            </a:r>
            <a:r>
              <a:rPr kumimoji="0" lang="zh-CN" altLang="en-US" sz="2000" dirty="0" smtClean="0">
                <a:latin typeface="黑体" pitchFamily="49" charset="-122"/>
                <a:ea typeface="黑体" pitchFamily="49" charset="-122"/>
              </a:rPr>
              <a:t>超稳定性理论。</a:t>
            </a:r>
            <a:endParaRPr kumimoji="0" lang="en-US" altLang="zh-CN" sz="2000" dirty="0" smtClean="0">
              <a:latin typeface="黑体" pitchFamily="49" charset="-122"/>
              <a:ea typeface="黑体" pitchFamily="49" charset="-122"/>
            </a:endParaRPr>
          </a:p>
          <a:p>
            <a:pPr marL="0" indent="0" eaLnBrk="1" hangingPunct="1">
              <a:buClr>
                <a:schemeClr val="accent2"/>
              </a:buClr>
              <a:buSzPct val="70000"/>
              <a:buNone/>
            </a:pPr>
            <a:endParaRPr kumimoji="0" lang="en-US" altLang="zh-CN" sz="2000" dirty="0" smtClean="0">
              <a:latin typeface="黑体" pitchFamily="49" charset="-122"/>
              <a:ea typeface="黑体" pitchFamily="49" charset="-122"/>
            </a:endParaRPr>
          </a:p>
          <a:p>
            <a:pPr marL="0" indent="0" eaLnBrk="1" hangingPunct="1">
              <a:buClr>
                <a:schemeClr val="accent2"/>
              </a:buClr>
              <a:buSzPct val="70000"/>
              <a:buNone/>
            </a:pPr>
            <a:r>
              <a:rPr kumimoji="0" lang="zh-CN" altLang="en-US" sz="2000" dirty="0" smtClean="0">
                <a:latin typeface="黑体" pitchFamily="49" charset="-122"/>
                <a:ea typeface="黑体" pitchFamily="49" charset="-122"/>
              </a:rPr>
              <a:t>该结构主要针对无随机扰动的参数不确定对象系统。 </a:t>
            </a:r>
            <a:endParaRPr kumimoji="0" lang="zh-CN" altLang="en-US" sz="2000" dirty="0">
              <a:latin typeface="黑体" pitchFamily="49" charset="-122"/>
              <a:ea typeface="黑体" pitchFamily="49" charset="-122"/>
            </a:endParaRP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24</a:t>
            </a:fld>
            <a:r>
              <a:rPr lang="en-US" altLang="zh-CN" smtClean="0"/>
              <a:t>/71</a:t>
            </a:r>
            <a:endParaRPr lang="en-US" altLang="zh-CN" dirty="0"/>
          </a:p>
        </p:txBody>
      </p:sp>
    </p:spTree>
    <p:extLst>
      <p:ext uri="{BB962C8B-B14F-4D97-AF65-F5344CB8AC3E}">
        <p14:creationId xmlns:p14="http://schemas.microsoft.com/office/powerpoint/2010/main" val="1741205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自适应控制</a:t>
            </a:r>
          </a:p>
        </p:txBody>
      </p:sp>
      <p:sp>
        <p:nvSpPr>
          <p:cNvPr id="18439" name="Rectangle 6"/>
          <p:cNvSpPr>
            <a:spLocks noGrp="1" noChangeArrowheads="1"/>
          </p:cNvSpPr>
          <p:nvPr>
            <p:ph type="body" sz="half" idx="1"/>
          </p:nvPr>
        </p:nvSpPr>
        <p:spPr>
          <a:xfrm>
            <a:off x="250824" y="866775"/>
            <a:ext cx="8382635" cy="5186363"/>
          </a:xfrm>
        </p:spPr>
        <p:txBody>
          <a:bodyPr/>
          <a:lstStyle/>
          <a:p>
            <a:pPr marL="0" indent="0" eaLnBrk="1" hangingPunct="1">
              <a:buClr>
                <a:schemeClr val="accent2"/>
              </a:buClr>
              <a:buSzPct val="70000"/>
              <a:buNone/>
            </a:pPr>
            <a:r>
              <a:rPr lang="zh-CN" altLang="en-US" sz="2400" dirty="0">
                <a:ea typeface="黑体" pitchFamily="49" charset="-122"/>
              </a:rPr>
              <a:t>自校正控制</a:t>
            </a:r>
            <a:r>
              <a:rPr lang="zh-CN" altLang="en-US" sz="2400" dirty="0" smtClean="0">
                <a:ea typeface="黑体" pitchFamily="49" charset="-122"/>
              </a:rPr>
              <a:t>系统</a:t>
            </a:r>
            <a:endParaRPr lang="en-US" altLang="zh-CN" sz="2400" dirty="0" smtClean="0">
              <a:ea typeface="黑体" pitchFamily="49" charset="-122"/>
            </a:endParaRPr>
          </a:p>
          <a:p>
            <a:pPr marL="0" indent="0" eaLnBrk="1" hangingPunct="1">
              <a:buClr>
                <a:schemeClr val="accent2"/>
              </a:buClr>
              <a:buSzPct val="70000"/>
              <a:buNone/>
            </a:pPr>
            <a:r>
              <a:rPr kumimoji="0" lang="en-US" altLang="zh-CN" sz="2400" dirty="0" smtClean="0">
                <a:latin typeface="黑体" pitchFamily="49" charset="-122"/>
                <a:ea typeface="黑体" pitchFamily="49" charset="-122"/>
              </a:rPr>
              <a:t>--</a:t>
            </a:r>
            <a:r>
              <a:rPr kumimoji="0" lang="zh-CN" altLang="en-US" sz="2400" dirty="0" smtClean="0">
                <a:latin typeface="黑体" pitchFamily="49" charset="-122"/>
                <a:ea typeface="黑体" pitchFamily="49" charset="-122"/>
              </a:rPr>
              <a:t>源于随机调节问题。</a:t>
            </a:r>
            <a:endParaRPr kumimoji="0" lang="en-US" altLang="zh-CN" sz="2400" dirty="0" smtClean="0">
              <a:latin typeface="黑体" pitchFamily="49" charset="-122"/>
              <a:ea typeface="黑体" pitchFamily="49" charset="-122"/>
            </a:endParaRPr>
          </a:p>
          <a:p>
            <a:pPr marL="0" indent="0" eaLnBrk="1" hangingPunct="1">
              <a:spcBef>
                <a:spcPct val="0"/>
              </a:spcBef>
              <a:spcAft>
                <a:spcPct val="25000"/>
              </a:spcAft>
              <a:buFontTx/>
              <a:buNone/>
            </a:pPr>
            <a:r>
              <a:rPr kumimoji="0" lang="zh-CN" altLang="en-US" sz="2400" dirty="0">
                <a:ea typeface="黑体" pitchFamily="49" charset="-122"/>
              </a:rPr>
              <a:t>自校正控制系统由两个环路组成。一个环路与常规反馈系统类似，由被控对象和控制器组成。另一个环路由对象参数估计器和控制器参数设计环节组成，其任务是辨识被控对象的参数，再按选定的设计方法综合出控制器参数，用以修改系统的控制器。</a:t>
            </a:r>
          </a:p>
          <a:p>
            <a:pPr marL="0" indent="0" eaLnBrk="1" hangingPunct="1">
              <a:buClr>
                <a:schemeClr val="accent2"/>
              </a:buClr>
              <a:buSzPct val="70000"/>
              <a:buNone/>
            </a:pPr>
            <a:endParaRPr lang="en-US" altLang="zh-CN" sz="2400" dirty="0" smtClean="0">
              <a:ea typeface="黑体" pitchFamily="49" charset="-122"/>
            </a:endParaRPr>
          </a:p>
        </p:txBody>
      </p:sp>
      <p:sp>
        <p:nvSpPr>
          <p:cNvPr id="18440" name="Rectangle 7"/>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8441"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4" name="矩形 3"/>
          <p:cNvSpPr/>
          <p:nvPr/>
        </p:nvSpPr>
        <p:spPr>
          <a:xfrm>
            <a:off x="5543692" y="3569656"/>
            <a:ext cx="3516488" cy="3170099"/>
          </a:xfrm>
          <a:prstGeom prst="rect">
            <a:avLst/>
          </a:prstGeom>
        </p:spPr>
        <p:txBody>
          <a:bodyPr wrap="square">
            <a:spAutoFit/>
          </a:bodyPr>
          <a:lstStyle/>
          <a:p>
            <a:pPr marL="0" indent="0" eaLnBrk="1" hangingPunct="1">
              <a:buClr>
                <a:schemeClr val="accent2"/>
              </a:buClr>
              <a:buSzPct val="70000"/>
              <a:buNone/>
            </a:pPr>
            <a:r>
              <a:rPr kumimoji="0" lang="zh-CN" altLang="en-US" sz="2000" dirty="0" smtClean="0">
                <a:latin typeface="黑体" pitchFamily="49" charset="-122"/>
                <a:ea typeface="黑体" pitchFamily="49" charset="-122"/>
              </a:rPr>
              <a:t>该结构与其他自适应结构的区别在于有显性的进行系统辨识和控制器参数计算的环节。</a:t>
            </a:r>
            <a:endParaRPr kumimoji="0" lang="en-US" altLang="zh-CN" sz="2000" dirty="0" smtClean="0">
              <a:latin typeface="黑体" pitchFamily="49" charset="-122"/>
              <a:ea typeface="黑体" pitchFamily="49" charset="-122"/>
            </a:endParaRPr>
          </a:p>
          <a:p>
            <a:pPr>
              <a:buClr>
                <a:schemeClr val="accent2"/>
              </a:buClr>
              <a:buSzPct val="70000"/>
            </a:pPr>
            <a:r>
              <a:rPr kumimoji="0" lang="zh-CN" altLang="en-US" sz="2000" dirty="0">
                <a:latin typeface="黑体" pitchFamily="49" charset="-122"/>
                <a:ea typeface="黑体" pitchFamily="49" charset="-122"/>
              </a:rPr>
              <a:t>其思想是将在线参数估计与</a:t>
            </a:r>
            <a:r>
              <a:rPr kumimoji="0" lang="zh-CN" altLang="en-US" sz="2000" dirty="0" smtClean="0">
                <a:latin typeface="黑体" pitchFamily="49" charset="-122"/>
                <a:ea typeface="黑体" pitchFamily="49" charset="-122"/>
              </a:rPr>
              <a:t>调节器设计有机结合在一起。</a:t>
            </a:r>
            <a:endParaRPr kumimoji="0" lang="en-US" altLang="zh-CN" sz="2000" dirty="0" smtClean="0">
              <a:latin typeface="黑体" pitchFamily="49" charset="-122"/>
              <a:ea typeface="黑体" pitchFamily="49" charset="-122"/>
            </a:endParaRPr>
          </a:p>
          <a:p>
            <a:pPr>
              <a:buClr>
                <a:schemeClr val="accent2"/>
              </a:buClr>
              <a:buSzPct val="70000"/>
            </a:pPr>
            <a:endParaRPr kumimoji="0" lang="en-US" altLang="zh-CN" sz="2000" dirty="0">
              <a:latin typeface="黑体" pitchFamily="49" charset="-122"/>
              <a:ea typeface="黑体" pitchFamily="49" charset="-122"/>
            </a:endParaRPr>
          </a:p>
          <a:p>
            <a:pPr>
              <a:buClr>
                <a:schemeClr val="accent2"/>
              </a:buClr>
              <a:buSzPct val="70000"/>
            </a:pPr>
            <a:r>
              <a:rPr kumimoji="0" lang="zh-CN" altLang="en-US" sz="2000" dirty="0" smtClean="0">
                <a:ea typeface="黑体" pitchFamily="49" charset="-122"/>
              </a:rPr>
              <a:t>例如</a:t>
            </a:r>
            <a:r>
              <a:rPr kumimoji="0" lang="zh-CN" altLang="en-US" sz="2000" dirty="0">
                <a:ea typeface="黑体" pitchFamily="49" charset="-122"/>
              </a:rPr>
              <a:t>，一种利用模糊规则改变</a:t>
            </a:r>
            <a:r>
              <a:rPr kumimoji="0" lang="en-US" altLang="zh-CN" sz="2000" dirty="0">
                <a:ea typeface="黑体" pitchFamily="49" charset="-122"/>
              </a:rPr>
              <a:t>PID</a:t>
            </a:r>
            <a:r>
              <a:rPr kumimoji="0" lang="zh-CN" altLang="en-US" sz="2000" dirty="0">
                <a:ea typeface="黑体" pitchFamily="49" charset="-122"/>
              </a:rPr>
              <a:t>控制器参数的模糊</a:t>
            </a:r>
            <a:r>
              <a:rPr kumimoji="0" lang="en-US" altLang="zh-CN" sz="2000" dirty="0">
                <a:ea typeface="黑体" pitchFamily="49" charset="-122"/>
              </a:rPr>
              <a:t>PID</a:t>
            </a:r>
            <a:r>
              <a:rPr kumimoji="0" lang="zh-CN" altLang="en-US" sz="2000" dirty="0">
                <a:ea typeface="黑体" pitchFamily="49" charset="-122"/>
              </a:rPr>
              <a:t>控制系统，就属于自校正控制系统。 </a:t>
            </a:r>
            <a:r>
              <a:rPr kumimoji="0" lang="zh-CN" altLang="en-US" sz="2000" dirty="0" smtClean="0">
                <a:latin typeface="黑体" pitchFamily="49" charset="-122"/>
                <a:ea typeface="黑体" pitchFamily="49" charset="-122"/>
              </a:rPr>
              <a:t> </a:t>
            </a:r>
            <a:endParaRPr kumimoji="0" lang="zh-CN" altLang="en-US" sz="2000" dirty="0">
              <a:latin typeface="黑体" pitchFamily="49" charset="-122"/>
              <a:ea typeface="黑体" pitchFamily="49" charset="-122"/>
            </a:endParaRPr>
          </a:p>
        </p:txBody>
      </p:sp>
      <p:sp>
        <p:nvSpPr>
          <p:cNvPr id="44" name="Rectangle 2"/>
          <p:cNvSpPr>
            <a:spLocks noChangeArrowheads="1"/>
          </p:cNvSpPr>
          <p:nvPr/>
        </p:nvSpPr>
        <p:spPr bwMode="auto">
          <a:xfrm>
            <a:off x="1010955" y="3856673"/>
            <a:ext cx="4175125" cy="576262"/>
          </a:xfrm>
          <a:prstGeom prst="rect">
            <a:avLst/>
          </a:prstGeom>
          <a:solidFill>
            <a:srgbClr val="FFFF99"/>
          </a:solidFill>
          <a:ln w="9525">
            <a:solidFill>
              <a:schemeClr val="tx1"/>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45" name="Rectangle 3"/>
          <p:cNvSpPr>
            <a:spLocks noChangeArrowheads="1"/>
          </p:cNvSpPr>
          <p:nvPr/>
        </p:nvSpPr>
        <p:spPr bwMode="auto">
          <a:xfrm>
            <a:off x="1009368" y="5225098"/>
            <a:ext cx="4176712" cy="1008062"/>
          </a:xfrm>
          <a:prstGeom prst="rect">
            <a:avLst/>
          </a:prstGeom>
          <a:solidFill>
            <a:srgbClr val="CCFFCC"/>
          </a:solidFill>
          <a:ln w="9525">
            <a:solidFill>
              <a:schemeClr val="tx1"/>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pSp>
        <p:nvGrpSpPr>
          <p:cNvPr id="83" name="Group 9"/>
          <p:cNvGrpSpPr>
            <a:grpSpLocks noChangeAspect="1"/>
          </p:cNvGrpSpPr>
          <p:nvPr/>
        </p:nvGrpSpPr>
        <p:grpSpPr bwMode="auto">
          <a:xfrm>
            <a:off x="601538" y="3929697"/>
            <a:ext cx="4861929" cy="2247371"/>
            <a:chOff x="3227" y="11087"/>
            <a:chExt cx="5107" cy="2360"/>
          </a:xfrm>
        </p:grpSpPr>
        <p:sp>
          <p:nvSpPr>
            <p:cNvPr id="85" name="Text Box 10"/>
            <p:cNvSpPr txBox="1">
              <a:spLocks noChangeAspect="1" noChangeArrowheads="1"/>
            </p:cNvSpPr>
            <p:nvPr/>
          </p:nvSpPr>
          <p:spPr bwMode="auto">
            <a:xfrm>
              <a:off x="4132" y="12594"/>
              <a:ext cx="869"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控制器</a:t>
              </a:r>
              <a:endParaRPr kumimoji="0" lang="zh-CN" altLang="en-US" sz="1600"/>
            </a:p>
          </p:txBody>
        </p:sp>
        <p:sp>
          <p:nvSpPr>
            <p:cNvPr id="86" name="Line 11"/>
            <p:cNvSpPr>
              <a:spLocks noChangeAspect="1" noChangeShapeType="1"/>
            </p:cNvSpPr>
            <p:nvPr/>
          </p:nvSpPr>
          <p:spPr bwMode="auto">
            <a:xfrm>
              <a:off x="3604" y="12693"/>
              <a:ext cx="5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Line 12"/>
            <p:cNvSpPr>
              <a:spLocks noChangeAspect="1" noChangeShapeType="1"/>
            </p:cNvSpPr>
            <p:nvPr/>
          </p:nvSpPr>
          <p:spPr bwMode="auto">
            <a:xfrm flipV="1">
              <a:off x="3692" y="12924"/>
              <a:ext cx="45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Line 13"/>
            <p:cNvSpPr>
              <a:spLocks noChangeAspect="1" noChangeShapeType="1"/>
            </p:cNvSpPr>
            <p:nvPr/>
          </p:nvSpPr>
          <p:spPr bwMode="auto">
            <a:xfrm>
              <a:off x="5001" y="12803"/>
              <a:ext cx="1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Text Box 14"/>
            <p:cNvSpPr txBox="1">
              <a:spLocks noChangeAspect="1" noChangeArrowheads="1"/>
            </p:cNvSpPr>
            <p:nvPr/>
          </p:nvSpPr>
          <p:spPr bwMode="auto">
            <a:xfrm>
              <a:off x="6398" y="12605"/>
              <a:ext cx="869"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对象</a:t>
              </a:r>
              <a:endParaRPr kumimoji="0" lang="zh-CN" altLang="en-US" sz="1600"/>
            </a:p>
          </p:txBody>
        </p:sp>
        <p:sp>
          <p:nvSpPr>
            <p:cNvPr id="90" name="Line 15"/>
            <p:cNvSpPr>
              <a:spLocks noChangeAspect="1" noChangeShapeType="1"/>
            </p:cNvSpPr>
            <p:nvPr/>
          </p:nvSpPr>
          <p:spPr bwMode="auto">
            <a:xfrm flipV="1">
              <a:off x="7267" y="12820"/>
              <a:ext cx="10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Text Box 16"/>
            <p:cNvSpPr txBox="1">
              <a:spLocks noChangeAspect="1" noChangeArrowheads="1"/>
            </p:cNvSpPr>
            <p:nvPr/>
          </p:nvSpPr>
          <p:spPr bwMode="auto">
            <a:xfrm>
              <a:off x="3923" y="11087"/>
              <a:ext cx="1700"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控制器参数设计</a:t>
              </a:r>
              <a:endParaRPr kumimoji="0" lang="zh-CN" altLang="en-US" sz="1600"/>
            </a:p>
          </p:txBody>
        </p:sp>
        <p:sp>
          <p:nvSpPr>
            <p:cNvPr id="92" name="Text Box 17"/>
            <p:cNvSpPr txBox="1">
              <a:spLocks noChangeAspect="1" noChangeArrowheads="1"/>
            </p:cNvSpPr>
            <p:nvPr/>
          </p:nvSpPr>
          <p:spPr bwMode="auto">
            <a:xfrm>
              <a:off x="6035" y="11087"/>
              <a:ext cx="1485" cy="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rIns="54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latin typeface="宋体" pitchFamily="2" charset="-122"/>
                </a:rPr>
                <a:t>对象参数估计</a:t>
              </a:r>
              <a:endParaRPr kumimoji="0" lang="zh-CN" altLang="en-US" sz="1600"/>
            </a:p>
          </p:txBody>
        </p:sp>
        <p:sp>
          <p:nvSpPr>
            <p:cNvPr id="93" name="Line 18"/>
            <p:cNvSpPr>
              <a:spLocks noChangeAspect="1" noChangeShapeType="1"/>
            </p:cNvSpPr>
            <p:nvPr/>
          </p:nvSpPr>
          <p:spPr bwMode="auto">
            <a:xfrm>
              <a:off x="7927" y="11296"/>
              <a:ext cx="0" cy="21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9"/>
            <p:cNvSpPr>
              <a:spLocks noChangeAspect="1" noChangeShapeType="1"/>
            </p:cNvSpPr>
            <p:nvPr/>
          </p:nvSpPr>
          <p:spPr bwMode="auto">
            <a:xfrm flipH="1">
              <a:off x="3692" y="13441"/>
              <a:ext cx="42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20"/>
            <p:cNvSpPr>
              <a:spLocks noChangeAspect="1" noChangeShapeType="1"/>
            </p:cNvSpPr>
            <p:nvPr/>
          </p:nvSpPr>
          <p:spPr bwMode="auto">
            <a:xfrm flipV="1">
              <a:off x="3692" y="12924"/>
              <a:ext cx="0" cy="5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21"/>
            <p:cNvSpPr>
              <a:spLocks noChangeAspect="1" noChangeShapeType="1"/>
            </p:cNvSpPr>
            <p:nvPr/>
          </p:nvSpPr>
          <p:spPr bwMode="auto">
            <a:xfrm flipH="1">
              <a:off x="5617" y="11307"/>
              <a:ext cx="39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 name="Line 22"/>
            <p:cNvSpPr>
              <a:spLocks noChangeAspect="1" noChangeShapeType="1"/>
            </p:cNvSpPr>
            <p:nvPr/>
          </p:nvSpPr>
          <p:spPr bwMode="auto">
            <a:xfrm flipH="1" flipV="1">
              <a:off x="7531" y="11307"/>
              <a:ext cx="39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Oval 23"/>
            <p:cNvSpPr>
              <a:spLocks noChangeAspect="1" noChangeArrowheads="1"/>
            </p:cNvSpPr>
            <p:nvPr/>
          </p:nvSpPr>
          <p:spPr bwMode="auto">
            <a:xfrm>
              <a:off x="7903" y="12798"/>
              <a:ext cx="57" cy="57"/>
            </a:xfrm>
            <a:prstGeom prst="ellipse">
              <a:avLst/>
            </a:prstGeom>
            <a:solidFill>
              <a:srgbClr val="000000"/>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99" name="Line 24"/>
            <p:cNvSpPr>
              <a:spLocks noChangeAspect="1" noChangeShapeType="1"/>
            </p:cNvSpPr>
            <p:nvPr/>
          </p:nvSpPr>
          <p:spPr bwMode="auto">
            <a:xfrm>
              <a:off x="4583" y="11538"/>
              <a:ext cx="0" cy="10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 name="Line 25"/>
            <p:cNvSpPr>
              <a:spLocks noChangeAspect="1" noChangeShapeType="1"/>
            </p:cNvSpPr>
            <p:nvPr/>
          </p:nvSpPr>
          <p:spPr bwMode="auto">
            <a:xfrm flipV="1">
              <a:off x="5419" y="11868"/>
              <a:ext cx="0" cy="9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Oval 26"/>
            <p:cNvSpPr>
              <a:spLocks noChangeAspect="1" noChangeArrowheads="1"/>
            </p:cNvSpPr>
            <p:nvPr/>
          </p:nvSpPr>
          <p:spPr bwMode="auto">
            <a:xfrm>
              <a:off x="5397" y="12781"/>
              <a:ext cx="57" cy="57"/>
            </a:xfrm>
            <a:prstGeom prst="ellipse">
              <a:avLst/>
            </a:prstGeom>
            <a:solidFill>
              <a:srgbClr val="000000"/>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04" name="Text Box 29"/>
            <p:cNvSpPr txBox="1">
              <a:spLocks noChangeAspect="1" noChangeArrowheads="1"/>
            </p:cNvSpPr>
            <p:nvPr/>
          </p:nvSpPr>
          <p:spPr bwMode="auto">
            <a:xfrm>
              <a:off x="3758" y="11648"/>
              <a:ext cx="792"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a:latin typeface="宋体" pitchFamily="2" charset="-122"/>
                </a:rPr>
                <a:t>控制器</a:t>
              </a:r>
            </a:p>
            <a:p>
              <a:pPr algn="just" eaLnBrk="1" hangingPunct="1">
                <a:spcBef>
                  <a:spcPct val="0"/>
                </a:spcBef>
                <a:buFontTx/>
                <a:buNone/>
              </a:pPr>
              <a:r>
                <a:rPr kumimoji="0" lang="zh-CN" altLang="en-US" sz="1600">
                  <a:latin typeface="宋体" pitchFamily="2" charset="-122"/>
                </a:rPr>
                <a:t>参数</a:t>
              </a:r>
              <a:endParaRPr kumimoji="0" lang="zh-CN" altLang="en-US" sz="1600"/>
            </a:p>
          </p:txBody>
        </p:sp>
        <p:sp>
          <p:nvSpPr>
            <p:cNvPr id="105" name="Text Box 30"/>
            <p:cNvSpPr txBox="1">
              <a:spLocks noChangeAspect="1" noChangeArrowheads="1"/>
            </p:cNvSpPr>
            <p:nvPr/>
          </p:nvSpPr>
          <p:spPr bwMode="auto">
            <a:xfrm>
              <a:off x="5529" y="12022"/>
              <a:ext cx="104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a:latin typeface="宋体" pitchFamily="2" charset="-122"/>
                </a:rPr>
                <a:t>控制输出</a:t>
              </a:r>
              <a:endParaRPr kumimoji="0" lang="zh-CN" altLang="en-US" sz="1600"/>
            </a:p>
          </p:txBody>
        </p:sp>
        <p:sp>
          <p:nvSpPr>
            <p:cNvPr id="106" name="Line 31"/>
            <p:cNvSpPr>
              <a:spLocks noChangeAspect="1" noChangeShapeType="1"/>
            </p:cNvSpPr>
            <p:nvPr/>
          </p:nvSpPr>
          <p:spPr bwMode="auto">
            <a:xfrm>
              <a:off x="3395" y="11307"/>
              <a:ext cx="5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Text Box 32"/>
            <p:cNvSpPr txBox="1">
              <a:spLocks noChangeAspect="1" noChangeArrowheads="1"/>
            </p:cNvSpPr>
            <p:nvPr/>
          </p:nvSpPr>
          <p:spPr bwMode="auto">
            <a:xfrm>
              <a:off x="3227" y="11384"/>
              <a:ext cx="57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1600" dirty="0" smtClean="0">
                  <a:latin typeface="宋体" pitchFamily="2" charset="-122"/>
                </a:rPr>
                <a:t>性能</a:t>
              </a:r>
              <a:endParaRPr kumimoji="0" lang="en-US" altLang="zh-CN" sz="1600" dirty="0" smtClean="0">
                <a:latin typeface="宋体" pitchFamily="2" charset="-122"/>
              </a:endParaRPr>
            </a:p>
            <a:p>
              <a:pPr algn="just" eaLnBrk="1" hangingPunct="1">
                <a:spcBef>
                  <a:spcPct val="0"/>
                </a:spcBef>
                <a:buFontTx/>
                <a:buNone/>
              </a:pPr>
              <a:r>
                <a:rPr kumimoji="0" lang="zh-CN" altLang="en-US" sz="1600" dirty="0" smtClean="0">
                  <a:latin typeface="宋体" pitchFamily="2" charset="-122"/>
                </a:rPr>
                <a:t>指标</a:t>
              </a:r>
              <a:endParaRPr kumimoji="0" lang="zh-CN" altLang="en-US" sz="1600" dirty="0"/>
            </a:p>
          </p:txBody>
        </p:sp>
        <p:sp>
          <p:nvSpPr>
            <p:cNvPr id="108" name="Line 33"/>
            <p:cNvSpPr>
              <a:spLocks noChangeAspect="1" noChangeShapeType="1"/>
            </p:cNvSpPr>
            <p:nvPr/>
          </p:nvSpPr>
          <p:spPr bwMode="auto">
            <a:xfrm flipV="1">
              <a:off x="6783" y="11527"/>
              <a:ext cx="0" cy="34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Line 34"/>
            <p:cNvSpPr>
              <a:spLocks noChangeAspect="1" noChangeShapeType="1"/>
            </p:cNvSpPr>
            <p:nvPr/>
          </p:nvSpPr>
          <p:spPr bwMode="auto">
            <a:xfrm flipH="1">
              <a:off x="5408" y="11868"/>
              <a:ext cx="1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25</a:t>
            </a:fld>
            <a:r>
              <a:rPr lang="en-US" altLang="zh-CN" smtClean="0"/>
              <a:t>/71</a:t>
            </a:r>
            <a:endParaRPr lang="en-US" altLang="zh-CN" dirty="0"/>
          </a:p>
        </p:txBody>
      </p:sp>
    </p:spTree>
    <p:extLst>
      <p:ext uri="{BB962C8B-B14F-4D97-AF65-F5344CB8AC3E}">
        <p14:creationId xmlns:p14="http://schemas.microsoft.com/office/powerpoint/2010/main" val="3441085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4"/>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站立平衡的例子</a:t>
            </a:r>
          </a:p>
        </p:txBody>
      </p:sp>
      <p:pic>
        <p:nvPicPr>
          <p:cNvPr id="46" name="Picture 2"/>
          <p:cNvPicPr>
            <a:picLocks noChangeAspect="1" noChangeArrowheads="1"/>
          </p:cNvPicPr>
          <p:nvPr/>
        </p:nvPicPr>
        <p:blipFill>
          <a:blip r:embed="rId2" cstate="print"/>
          <a:srcRect/>
          <a:stretch>
            <a:fillRect/>
          </a:stretch>
        </p:blipFill>
        <p:spPr bwMode="auto">
          <a:xfrm>
            <a:off x="2903413" y="3748722"/>
            <a:ext cx="1471533" cy="2880000"/>
          </a:xfrm>
          <a:prstGeom prst="rect">
            <a:avLst/>
          </a:prstGeom>
          <a:noFill/>
          <a:ln w="9525">
            <a:noFill/>
            <a:miter lim="800000"/>
            <a:headEnd/>
            <a:tailEnd/>
          </a:ln>
        </p:spPr>
      </p:pic>
      <p:pic>
        <p:nvPicPr>
          <p:cNvPr id="57" name="Picture 2"/>
          <p:cNvPicPr>
            <a:picLocks noChangeAspect="1" noChangeArrowheads="1"/>
          </p:cNvPicPr>
          <p:nvPr/>
        </p:nvPicPr>
        <p:blipFill>
          <a:blip r:embed="rId3" cstate="print"/>
          <a:srcRect/>
          <a:stretch>
            <a:fillRect/>
          </a:stretch>
        </p:blipFill>
        <p:spPr bwMode="auto">
          <a:xfrm>
            <a:off x="694593" y="3669594"/>
            <a:ext cx="1638621" cy="2880000"/>
          </a:xfrm>
          <a:prstGeom prst="rect">
            <a:avLst/>
          </a:prstGeom>
          <a:noFill/>
          <a:ln w="9525">
            <a:noFill/>
            <a:miter lim="800000"/>
            <a:headEnd/>
            <a:tailEnd/>
          </a:ln>
        </p:spPr>
      </p:pic>
      <p:pic>
        <p:nvPicPr>
          <p:cNvPr id="58" name="Picture 2"/>
          <p:cNvPicPr>
            <a:picLocks noChangeAspect="1" noChangeArrowheads="1"/>
          </p:cNvPicPr>
          <p:nvPr/>
        </p:nvPicPr>
        <p:blipFill>
          <a:blip r:embed="rId4" cstate="print"/>
          <a:srcRect/>
          <a:stretch>
            <a:fillRect/>
          </a:stretch>
        </p:blipFill>
        <p:spPr bwMode="auto">
          <a:xfrm>
            <a:off x="4945145" y="3669594"/>
            <a:ext cx="1218098" cy="2880000"/>
          </a:xfrm>
          <a:prstGeom prst="rect">
            <a:avLst/>
          </a:prstGeom>
          <a:noFill/>
          <a:ln w="9525">
            <a:noFill/>
            <a:miter lim="800000"/>
            <a:headEnd/>
            <a:tailEnd/>
          </a:ln>
        </p:spPr>
      </p:pic>
      <p:pic>
        <p:nvPicPr>
          <p:cNvPr id="59" name="Picture 2"/>
          <p:cNvPicPr>
            <a:picLocks noChangeAspect="1" noChangeArrowheads="1"/>
          </p:cNvPicPr>
          <p:nvPr/>
        </p:nvPicPr>
        <p:blipFill>
          <a:blip r:embed="rId5" cstate="print"/>
          <a:srcRect/>
          <a:stretch>
            <a:fillRect/>
          </a:stretch>
        </p:blipFill>
        <p:spPr bwMode="auto">
          <a:xfrm>
            <a:off x="6733442" y="3669594"/>
            <a:ext cx="1530566" cy="2880000"/>
          </a:xfrm>
          <a:prstGeom prst="rect">
            <a:avLst/>
          </a:prstGeom>
          <a:noFill/>
          <a:ln w="9525">
            <a:noFill/>
            <a:miter lim="800000"/>
            <a:headEnd/>
            <a:tailEnd/>
          </a:ln>
        </p:spPr>
      </p:pic>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26</a:t>
            </a:fld>
            <a:r>
              <a:rPr lang="en-US" altLang="zh-CN" smtClean="0"/>
              <a:t>/71</a:t>
            </a:r>
            <a:endParaRPr lang="en-US" altLang="zh-CN" dirty="0"/>
          </a:p>
        </p:txBody>
      </p:sp>
    </p:spTree>
    <p:extLst>
      <p:ext uri="{BB962C8B-B14F-4D97-AF65-F5344CB8AC3E}">
        <p14:creationId xmlns:p14="http://schemas.microsoft.com/office/powerpoint/2010/main" val="577996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4648200" y="1295400"/>
            <a:ext cx="25908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动力学模型</a:t>
            </a:r>
            <a:endParaRPr lang="en-US" sz="2400" dirty="0">
              <a:latin typeface="黑体" panose="02010609060101010101" pitchFamily="49" charset="-122"/>
              <a:ea typeface="黑体" panose="02010609060101010101" pitchFamily="49" charset="-122"/>
            </a:endParaRPr>
          </a:p>
        </p:txBody>
      </p:sp>
      <p:sp>
        <p:nvSpPr>
          <p:cNvPr id="43" name="TextBox 42"/>
          <p:cNvSpPr txBox="1"/>
          <p:nvPr/>
        </p:nvSpPr>
        <p:spPr>
          <a:xfrm>
            <a:off x="4648200" y="2514600"/>
            <a:ext cx="25908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控制器</a:t>
            </a:r>
            <a:endParaRPr lang="en-US" sz="2400" dirty="0">
              <a:latin typeface="黑体" panose="02010609060101010101" pitchFamily="49" charset="-122"/>
              <a:ea typeface="黑体" panose="02010609060101010101" pitchFamily="49" charset="-122"/>
            </a:endParaRPr>
          </a:p>
        </p:txBody>
      </p:sp>
      <p:sp>
        <p:nvSpPr>
          <p:cNvPr id="44" name="TextBox 43"/>
          <p:cNvSpPr txBox="1"/>
          <p:nvPr/>
        </p:nvSpPr>
        <p:spPr>
          <a:xfrm>
            <a:off x="4648200" y="3881735"/>
            <a:ext cx="25908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单步优化准则</a:t>
            </a:r>
            <a:endParaRPr lang="en-US" sz="2400" dirty="0">
              <a:latin typeface="黑体" panose="02010609060101010101" pitchFamily="49" charset="-122"/>
              <a:ea typeface="黑体" panose="02010609060101010101" pitchFamily="49" charset="-122"/>
            </a:endParaRPr>
          </a:p>
        </p:txBody>
      </p:sp>
      <p:sp>
        <p:nvSpPr>
          <p:cNvPr id="45" name="TextBox 44"/>
          <p:cNvSpPr txBox="1"/>
          <p:nvPr/>
        </p:nvSpPr>
        <p:spPr>
          <a:xfrm>
            <a:off x="4724400" y="5024735"/>
            <a:ext cx="25908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系统约束</a:t>
            </a:r>
            <a:endParaRPr lang="en-US" sz="2400" dirty="0">
              <a:latin typeface="黑体" panose="02010609060101010101" pitchFamily="49" charset="-122"/>
              <a:ea typeface="黑体" panose="02010609060101010101" pitchFamily="49" charset="-122"/>
            </a:endParaRPr>
          </a:p>
        </p:txBody>
      </p:sp>
      <p:pic>
        <p:nvPicPr>
          <p:cNvPr id="46" name="Picture 2"/>
          <p:cNvPicPr>
            <a:picLocks noChangeAspect="1" noChangeArrowheads="1"/>
          </p:cNvPicPr>
          <p:nvPr/>
        </p:nvPicPr>
        <p:blipFill>
          <a:blip r:embed="rId2" cstate="print"/>
          <a:srcRect/>
          <a:stretch>
            <a:fillRect/>
          </a:stretch>
        </p:blipFill>
        <p:spPr bwMode="auto">
          <a:xfrm>
            <a:off x="914400" y="1447800"/>
            <a:ext cx="2000250" cy="3914775"/>
          </a:xfrm>
          <a:prstGeom prst="rect">
            <a:avLst/>
          </a:prstGeom>
          <a:noFill/>
          <a:ln w="9525">
            <a:noFill/>
            <a:miter lim="800000"/>
            <a:headEnd/>
            <a:tailEnd/>
          </a:ln>
        </p:spPr>
      </p:pic>
      <p:pic>
        <p:nvPicPr>
          <p:cNvPr id="47" name="Picture 2"/>
          <p:cNvPicPr>
            <a:picLocks noChangeAspect="1" noChangeArrowheads="1"/>
          </p:cNvPicPr>
          <p:nvPr/>
        </p:nvPicPr>
        <p:blipFill>
          <a:blip r:embed="rId3" cstate="print"/>
          <a:srcRect/>
          <a:stretch>
            <a:fillRect/>
          </a:stretch>
        </p:blipFill>
        <p:spPr bwMode="auto">
          <a:xfrm>
            <a:off x="3200400" y="1944370"/>
            <a:ext cx="3603308" cy="371475"/>
          </a:xfrm>
          <a:prstGeom prst="rect">
            <a:avLst/>
          </a:prstGeom>
          <a:noFill/>
          <a:ln w="9525">
            <a:noFill/>
            <a:miter lim="800000"/>
            <a:headEnd/>
            <a:tailEnd/>
          </a:ln>
        </p:spPr>
      </p:pic>
      <p:pic>
        <p:nvPicPr>
          <p:cNvPr id="48" name="Picture 2"/>
          <p:cNvPicPr>
            <a:picLocks noChangeAspect="1" noChangeArrowheads="1"/>
          </p:cNvPicPr>
          <p:nvPr/>
        </p:nvPicPr>
        <p:blipFill>
          <a:blip r:embed="rId4" cstate="print"/>
          <a:srcRect/>
          <a:stretch>
            <a:fillRect/>
          </a:stretch>
        </p:blipFill>
        <p:spPr bwMode="auto">
          <a:xfrm>
            <a:off x="7063740" y="1905000"/>
            <a:ext cx="2080260" cy="445770"/>
          </a:xfrm>
          <a:prstGeom prst="rect">
            <a:avLst/>
          </a:prstGeom>
          <a:noFill/>
          <a:ln w="9525">
            <a:noFill/>
            <a:miter lim="800000"/>
            <a:headEnd/>
            <a:tailEnd/>
          </a:ln>
        </p:spPr>
      </p:pic>
      <p:pic>
        <p:nvPicPr>
          <p:cNvPr id="49" name="Picture 3"/>
          <p:cNvPicPr>
            <a:picLocks noChangeAspect="1" noChangeArrowheads="1"/>
          </p:cNvPicPr>
          <p:nvPr/>
        </p:nvPicPr>
        <p:blipFill>
          <a:blip r:embed="rId5" cstate="print"/>
          <a:srcRect/>
          <a:stretch>
            <a:fillRect/>
          </a:stretch>
        </p:blipFill>
        <p:spPr bwMode="auto">
          <a:xfrm>
            <a:off x="3937635" y="3048000"/>
            <a:ext cx="3987165" cy="804863"/>
          </a:xfrm>
          <a:prstGeom prst="rect">
            <a:avLst/>
          </a:prstGeom>
          <a:noFill/>
          <a:ln w="9525">
            <a:noFill/>
            <a:miter lim="800000"/>
            <a:headEnd/>
            <a:tailEnd/>
          </a:ln>
        </p:spPr>
      </p:pic>
      <p:pic>
        <p:nvPicPr>
          <p:cNvPr id="50" name="Picture 2"/>
          <p:cNvPicPr>
            <a:picLocks noChangeAspect="1" noChangeArrowheads="1"/>
          </p:cNvPicPr>
          <p:nvPr/>
        </p:nvPicPr>
        <p:blipFill>
          <a:blip r:embed="rId6" cstate="print"/>
          <a:srcRect/>
          <a:stretch>
            <a:fillRect/>
          </a:stretch>
        </p:blipFill>
        <p:spPr bwMode="auto">
          <a:xfrm>
            <a:off x="0" y="5486400"/>
            <a:ext cx="4152900" cy="807720"/>
          </a:xfrm>
          <a:prstGeom prst="rect">
            <a:avLst/>
          </a:prstGeom>
          <a:noFill/>
          <a:ln w="9525">
            <a:noFill/>
            <a:miter lim="800000"/>
            <a:headEnd/>
            <a:tailEnd/>
          </a:ln>
        </p:spPr>
      </p:pic>
      <p:pic>
        <p:nvPicPr>
          <p:cNvPr id="51" name="Picture 3"/>
          <p:cNvPicPr>
            <a:picLocks noChangeAspect="1" noChangeArrowheads="1"/>
          </p:cNvPicPr>
          <p:nvPr/>
        </p:nvPicPr>
        <p:blipFill>
          <a:blip r:embed="rId7" cstate="print"/>
          <a:srcRect/>
          <a:stretch>
            <a:fillRect/>
          </a:stretch>
        </p:blipFill>
        <p:spPr bwMode="auto">
          <a:xfrm>
            <a:off x="3352800" y="4495800"/>
            <a:ext cx="5166360" cy="331470"/>
          </a:xfrm>
          <a:prstGeom prst="rect">
            <a:avLst/>
          </a:prstGeom>
          <a:noFill/>
          <a:ln w="9525">
            <a:noFill/>
            <a:miter lim="800000"/>
            <a:headEnd/>
            <a:tailEnd/>
          </a:ln>
        </p:spPr>
      </p:pic>
      <p:pic>
        <p:nvPicPr>
          <p:cNvPr id="52" name="Picture 5"/>
          <p:cNvPicPr>
            <a:picLocks noChangeAspect="1" noChangeArrowheads="1"/>
          </p:cNvPicPr>
          <p:nvPr/>
        </p:nvPicPr>
        <p:blipFill>
          <a:blip r:embed="rId8" cstate="print"/>
          <a:srcRect/>
          <a:stretch>
            <a:fillRect/>
          </a:stretch>
        </p:blipFill>
        <p:spPr bwMode="auto">
          <a:xfrm>
            <a:off x="6705600" y="5491162"/>
            <a:ext cx="1362075" cy="371475"/>
          </a:xfrm>
          <a:prstGeom prst="rect">
            <a:avLst/>
          </a:prstGeom>
          <a:noFill/>
          <a:ln w="9525">
            <a:noFill/>
            <a:miter lim="800000"/>
            <a:headEnd/>
            <a:tailEnd/>
          </a:ln>
        </p:spPr>
      </p:pic>
      <p:pic>
        <p:nvPicPr>
          <p:cNvPr id="53" name="Picture 4"/>
          <p:cNvPicPr>
            <a:picLocks noChangeAspect="1" noChangeArrowheads="1"/>
          </p:cNvPicPr>
          <p:nvPr/>
        </p:nvPicPr>
        <p:blipFill>
          <a:blip r:embed="rId9" cstate="print"/>
          <a:srcRect/>
          <a:stretch>
            <a:fillRect/>
          </a:stretch>
        </p:blipFill>
        <p:spPr bwMode="auto">
          <a:xfrm>
            <a:off x="6744789" y="5938837"/>
            <a:ext cx="1448753" cy="309563"/>
          </a:xfrm>
          <a:prstGeom prst="rect">
            <a:avLst/>
          </a:prstGeom>
          <a:noFill/>
          <a:ln w="9525">
            <a:noFill/>
            <a:miter lim="800000"/>
            <a:headEnd/>
            <a:tailEnd/>
          </a:ln>
        </p:spPr>
      </p:pic>
      <p:pic>
        <p:nvPicPr>
          <p:cNvPr id="54" name="Picture 4"/>
          <p:cNvPicPr>
            <a:picLocks noChangeAspect="1" noChangeArrowheads="1"/>
          </p:cNvPicPr>
          <p:nvPr/>
        </p:nvPicPr>
        <p:blipFill>
          <a:blip r:embed="rId10" cstate="print"/>
          <a:srcRect/>
          <a:stretch>
            <a:fillRect/>
          </a:stretch>
        </p:blipFill>
        <p:spPr bwMode="auto">
          <a:xfrm>
            <a:off x="4495800" y="6019800"/>
            <a:ext cx="1944053" cy="272415"/>
          </a:xfrm>
          <a:prstGeom prst="rect">
            <a:avLst/>
          </a:prstGeom>
          <a:noFill/>
          <a:ln w="9525">
            <a:noFill/>
            <a:miter lim="800000"/>
            <a:headEnd/>
            <a:tailEnd/>
          </a:ln>
        </p:spPr>
      </p:pic>
      <p:pic>
        <p:nvPicPr>
          <p:cNvPr id="55" name="Picture 3"/>
          <p:cNvPicPr>
            <a:picLocks noChangeAspect="1" noChangeArrowheads="1"/>
          </p:cNvPicPr>
          <p:nvPr/>
        </p:nvPicPr>
        <p:blipFill>
          <a:blip r:embed="rId11" cstate="print"/>
          <a:srcRect/>
          <a:stretch>
            <a:fillRect/>
          </a:stretch>
        </p:blipFill>
        <p:spPr bwMode="auto">
          <a:xfrm>
            <a:off x="4495800" y="5562600"/>
            <a:ext cx="1968818" cy="346710"/>
          </a:xfrm>
          <a:prstGeom prst="rect">
            <a:avLst/>
          </a:prstGeom>
          <a:noFill/>
          <a:ln w="9525">
            <a:noFill/>
            <a:miter lim="800000"/>
            <a:headEnd/>
            <a:tailEnd/>
          </a:ln>
        </p:spPr>
      </p:pic>
      <p:sp>
        <p:nvSpPr>
          <p:cNvPr id="23" name="Rectangle 4"/>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站立平衡的例子</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27</a:t>
            </a:fld>
            <a:r>
              <a:rPr lang="en-US" altLang="zh-CN" smtClean="0"/>
              <a:t>/71</a:t>
            </a:r>
            <a:endParaRPr lang="en-US" altLang="zh-CN" dirty="0"/>
          </a:p>
        </p:txBody>
      </p:sp>
    </p:spTree>
    <p:extLst>
      <p:ext uri="{BB962C8B-B14F-4D97-AF65-F5344CB8AC3E}">
        <p14:creationId xmlns:p14="http://schemas.microsoft.com/office/powerpoint/2010/main" val="3332106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2" cstate="print"/>
          <a:srcRect/>
          <a:stretch>
            <a:fillRect/>
          </a:stretch>
        </p:blipFill>
        <p:spPr bwMode="auto">
          <a:xfrm>
            <a:off x="914400" y="1447800"/>
            <a:ext cx="2000250" cy="3914775"/>
          </a:xfrm>
          <a:prstGeom prst="rect">
            <a:avLst/>
          </a:prstGeom>
          <a:noFill/>
          <a:ln w="9525">
            <a:noFill/>
            <a:miter lim="800000"/>
            <a:headEnd/>
            <a:tailEnd/>
          </a:ln>
        </p:spPr>
      </p:pic>
      <p:pic>
        <p:nvPicPr>
          <p:cNvPr id="22" name="Picture 2"/>
          <p:cNvPicPr>
            <a:picLocks noChangeAspect="1" noChangeArrowheads="1"/>
          </p:cNvPicPr>
          <p:nvPr/>
        </p:nvPicPr>
        <p:blipFill>
          <a:blip r:embed="rId3" cstate="print"/>
          <a:srcRect/>
          <a:stretch>
            <a:fillRect/>
          </a:stretch>
        </p:blipFill>
        <p:spPr bwMode="auto">
          <a:xfrm>
            <a:off x="2801816" y="1040342"/>
            <a:ext cx="6141720" cy="2476500"/>
          </a:xfrm>
          <a:prstGeom prst="rect">
            <a:avLst/>
          </a:prstGeom>
          <a:noFill/>
          <a:ln w="9525">
            <a:noFill/>
            <a:miter lim="800000"/>
            <a:headEnd/>
            <a:tailEnd/>
          </a:ln>
        </p:spPr>
      </p:pic>
      <p:pic>
        <p:nvPicPr>
          <p:cNvPr id="23" name="Picture 2"/>
          <p:cNvPicPr>
            <a:picLocks noChangeAspect="1" noChangeArrowheads="1"/>
          </p:cNvPicPr>
          <p:nvPr/>
        </p:nvPicPr>
        <p:blipFill>
          <a:blip r:embed="rId4" cstate="print"/>
          <a:srcRect/>
          <a:stretch>
            <a:fillRect/>
          </a:stretch>
        </p:blipFill>
        <p:spPr bwMode="auto">
          <a:xfrm>
            <a:off x="2914650" y="3516842"/>
            <a:ext cx="5467350" cy="3341158"/>
          </a:xfrm>
          <a:prstGeom prst="rect">
            <a:avLst/>
          </a:prstGeom>
          <a:noFill/>
          <a:ln w="9525">
            <a:noFill/>
            <a:miter lim="800000"/>
            <a:headEnd/>
            <a:tailEnd/>
          </a:ln>
        </p:spPr>
      </p:pic>
      <p:sp>
        <p:nvSpPr>
          <p:cNvPr id="25" name="Rectangle 4"/>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站立平衡的例子</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28</a:t>
            </a:fld>
            <a:r>
              <a:rPr lang="en-US" altLang="zh-CN" smtClean="0"/>
              <a:t>/71</a:t>
            </a:r>
            <a:endParaRPr lang="en-US" altLang="zh-CN" dirty="0"/>
          </a:p>
        </p:txBody>
      </p:sp>
    </p:spTree>
    <p:extLst>
      <p:ext uri="{BB962C8B-B14F-4D97-AF65-F5344CB8AC3E}">
        <p14:creationId xmlns:p14="http://schemas.microsoft.com/office/powerpoint/2010/main" val="16019694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93616" y="1116745"/>
            <a:ext cx="1848544" cy="400110"/>
          </a:xfrm>
          <a:prstGeom prst="rect">
            <a:avLst/>
          </a:prstGeom>
          <a:noFill/>
        </p:spPr>
        <p:txBody>
          <a:bodyPr wrap="square" rtlCol="0">
            <a:spAutoFit/>
          </a:bodyPr>
          <a:lstStyle/>
          <a:p>
            <a:r>
              <a:rPr lang="zh-CN" altLang="en-US" sz="2000" b="1" dirty="0" smtClean="0">
                <a:solidFill>
                  <a:schemeClr val="bg1"/>
                </a:solidFill>
                <a:latin typeface="Times New Roman" panose="02020603050405020304" pitchFamily="18" charset="0"/>
                <a:cs typeface="Times New Roman" panose="02020603050405020304" pitchFamily="18" charset="0"/>
              </a:rPr>
              <a:t>站立平衡控制</a:t>
            </a:r>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smtClean="0">
                <a:solidFill>
                  <a:schemeClr val="tx1"/>
                </a:solidFill>
                <a:ea typeface="黑体" pitchFamily="49" charset="-122"/>
              </a:rPr>
              <a:t>站立平衡的例子</a:t>
            </a:r>
            <a:endParaRPr lang="zh-CN" altLang="en-US" sz="4000" kern="0" dirty="0" smtClean="0">
              <a:solidFill>
                <a:schemeClr val="tx1"/>
              </a:solidFill>
              <a:ea typeface="黑体" pitchFamily="49" charset="-122"/>
            </a:endParaRPr>
          </a:p>
        </p:txBody>
      </p:sp>
      <p:sp>
        <p:nvSpPr>
          <p:cNvPr id="4" name="灯片编号占位符 3"/>
          <p:cNvSpPr>
            <a:spLocks noGrp="1"/>
          </p:cNvSpPr>
          <p:nvPr>
            <p:ph type="sldNum" sz="quarter" idx="10"/>
          </p:nvPr>
        </p:nvSpPr>
        <p:spPr/>
        <p:txBody>
          <a:bodyPr/>
          <a:lstStyle/>
          <a:p>
            <a:pPr>
              <a:defRPr/>
            </a:pPr>
            <a:fld id="{E243A040-E5EE-455C-9FE4-B482C6ABCB0C}" type="slidenum">
              <a:rPr lang="en-US" altLang="zh-CN" smtClean="0"/>
              <a:pPr>
                <a:defRPr/>
              </a:pPr>
              <a:t>29</a:t>
            </a:fld>
            <a:r>
              <a:rPr lang="en-US" altLang="zh-CN" smtClean="0"/>
              <a:t>/71</a:t>
            </a:r>
            <a:endParaRPr lang="en-US" altLang="zh-CN" dirty="0"/>
          </a:p>
        </p:txBody>
      </p:sp>
    </p:spTree>
    <p:extLst>
      <p:ext uri="{BB962C8B-B14F-4D97-AF65-F5344CB8AC3E}">
        <p14:creationId xmlns:p14="http://schemas.microsoft.com/office/powerpoint/2010/main" val="1275073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609600"/>
            <a:ext cx="7772400" cy="446088"/>
          </a:xfrm>
        </p:spPr>
        <p:txBody>
          <a:bodyPr/>
          <a:lstStyle/>
          <a:p>
            <a:pPr eaLnBrk="1" hangingPunct="1"/>
            <a:r>
              <a:rPr lang="zh-CN" altLang="en-US" sz="2800" dirty="0" smtClean="0">
                <a:latin typeface="黑体" panose="02010609060101010101" pitchFamily="49" charset="-122"/>
                <a:ea typeface="黑体" panose="02010609060101010101" pitchFamily="49" charset="-122"/>
              </a:rPr>
              <a:t>机器人的柔顺控制</a:t>
            </a:r>
          </a:p>
        </p:txBody>
      </p:sp>
      <p:sp>
        <p:nvSpPr>
          <p:cNvPr id="5124" name="Rectangle 3"/>
          <p:cNvSpPr>
            <a:spLocks noGrp="1" noChangeArrowheads="1"/>
          </p:cNvSpPr>
          <p:nvPr>
            <p:ph type="body" idx="1"/>
          </p:nvPr>
        </p:nvSpPr>
        <p:spPr>
          <a:xfrm>
            <a:off x="314325" y="1169988"/>
            <a:ext cx="8521700" cy="5381625"/>
          </a:xfrm>
        </p:spPr>
        <p:txBody>
          <a:bodyPr/>
          <a:lstStyle/>
          <a:p>
            <a:pPr eaLnBrk="1" hangingPunct="1">
              <a:buClr>
                <a:schemeClr val="accent2"/>
              </a:buClr>
              <a:buFont typeface="Wingdings" pitchFamily="2" charset="2"/>
              <a:buChar char="Ø"/>
            </a:pPr>
            <a:r>
              <a:rPr lang="zh-CN" altLang="en-US" sz="2400" smtClean="0">
                <a:solidFill>
                  <a:schemeClr val="accent2"/>
                </a:solidFill>
                <a:latin typeface="黑体" panose="02010609060101010101" pitchFamily="49" charset="-122"/>
                <a:ea typeface="黑体" panose="02010609060101010101" pitchFamily="49" charset="-122"/>
              </a:rPr>
              <a:t>主动柔顺控制的种类</a:t>
            </a:r>
          </a:p>
          <a:p>
            <a:pPr lvl="1" eaLnBrk="1" hangingPunct="1">
              <a:buClr>
                <a:schemeClr val="hlink"/>
              </a:buClr>
              <a:buFont typeface="Wingdings" pitchFamily="2" charset="2"/>
              <a:buChar char="ü"/>
            </a:pPr>
            <a:r>
              <a:rPr lang="zh-CN" altLang="en-US" sz="2400" smtClean="0">
                <a:latin typeface="黑体" panose="02010609060101010101" pitchFamily="49" charset="-122"/>
                <a:ea typeface="黑体" panose="02010609060101010101" pitchFamily="49" charset="-122"/>
              </a:rPr>
              <a:t>阻抗控制</a:t>
            </a:r>
            <a:r>
              <a:rPr lang="en-US" altLang="zh-CN" sz="2400" smtClean="0">
                <a:latin typeface="黑体" panose="02010609060101010101" pitchFamily="49" charset="-122"/>
                <a:ea typeface="黑体" panose="02010609060101010101" pitchFamily="49" charset="-122"/>
              </a:rPr>
              <a:t>: </a:t>
            </a:r>
            <a:r>
              <a:rPr lang="zh-CN" altLang="en-US" sz="2400" smtClean="0">
                <a:latin typeface="黑体" panose="02010609060101010101" pitchFamily="49" charset="-122"/>
                <a:ea typeface="黑体" panose="02010609060101010101" pitchFamily="49" charset="-122"/>
              </a:rPr>
              <a:t>通过力与位置之间的动态关系实现柔顺控制。利用适当的控制方法使机械手末端表现出所需要的</a:t>
            </a:r>
            <a:r>
              <a:rPr lang="zh-CN" altLang="en-US" sz="2400" b="1" i="1" smtClean="0">
                <a:solidFill>
                  <a:schemeClr val="folHlink"/>
                </a:solidFill>
                <a:latin typeface="黑体" panose="02010609060101010101" pitchFamily="49" charset="-122"/>
                <a:ea typeface="黑体" panose="02010609060101010101" pitchFamily="49" charset="-122"/>
              </a:rPr>
              <a:t>刚性和阻尼。</a:t>
            </a:r>
          </a:p>
          <a:p>
            <a:pPr lvl="1" eaLnBrk="1" hangingPunct="1">
              <a:buClr>
                <a:schemeClr val="hlink"/>
              </a:buClr>
              <a:buFont typeface="Wingdings" pitchFamily="2" charset="2"/>
              <a:buNone/>
            </a:pPr>
            <a:r>
              <a:rPr lang="zh-CN" altLang="en-US" sz="2400" smtClean="0">
                <a:latin typeface="黑体" panose="02010609060101010101" pitchFamily="49" charset="-122"/>
                <a:ea typeface="黑体" panose="02010609060101010101" pitchFamily="49" charset="-122"/>
              </a:rPr>
              <a:t>    静态：力和位置的关系用刚性矩阵描述</a:t>
            </a:r>
          </a:p>
          <a:p>
            <a:pPr lvl="1" eaLnBrk="1" hangingPunct="1">
              <a:buClr>
                <a:schemeClr val="hlink"/>
              </a:buClr>
              <a:buFont typeface="Wingdings" pitchFamily="2" charset="2"/>
              <a:buNone/>
            </a:pPr>
            <a:r>
              <a:rPr lang="zh-CN" altLang="en-US" sz="2400" smtClean="0">
                <a:latin typeface="黑体" panose="02010609060101010101" pitchFamily="49" charset="-122"/>
                <a:ea typeface="黑体" panose="02010609060101010101" pitchFamily="49" charset="-122"/>
              </a:rPr>
              <a:t>    动态：力和速度的关系用粘滞阻尼矩阵描述</a:t>
            </a:r>
          </a:p>
          <a:p>
            <a:pPr lvl="1" eaLnBrk="1" hangingPunct="1">
              <a:buClr>
                <a:schemeClr val="hlink"/>
              </a:buClr>
              <a:buFont typeface="Wingdings" pitchFamily="2" charset="2"/>
              <a:buChar char="ü"/>
            </a:pPr>
            <a:r>
              <a:rPr lang="zh-CN" altLang="en-US" sz="2400" smtClean="0">
                <a:latin typeface="黑体" panose="02010609060101010101" pitchFamily="49" charset="-122"/>
                <a:ea typeface="黑体" panose="02010609060101010101" pitchFamily="49" charset="-122"/>
              </a:rPr>
              <a:t>力位混合控制 </a:t>
            </a:r>
            <a:r>
              <a:rPr lang="en-US" altLang="zh-CN" sz="2400" smtClean="0">
                <a:latin typeface="黑体" panose="02010609060101010101" pitchFamily="49" charset="-122"/>
                <a:ea typeface="黑体" panose="02010609060101010101" pitchFamily="49" charset="-122"/>
              </a:rPr>
              <a:t>: </a:t>
            </a:r>
            <a:r>
              <a:rPr lang="zh-CN" altLang="en-US" sz="2400" smtClean="0">
                <a:latin typeface="黑体" panose="02010609060101010101" pitchFamily="49" charset="-122"/>
                <a:ea typeface="黑体" panose="02010609060101010101" pitchFamily="49" charset="-122"/>
              </a:rPr>
              <a:t>分别组成位置控制回路和力控制回路，通过控制律的综和实现柔顺控制。</a:t>
            </a:r>
          </a:p>
          <a:p>
            <a:pPr lvl="1" eaLnBrk="1" hangingPunct="1">
              <a:buClr>
                <a:schemeClr val="hlink"/>
              </a:buClr>
              <a:buFont typeface="Wingdings" pitchFamily="2" charset="2"/>
              <a:buChar char="ü"/>
            </a:pPr>
            <a:r>
              <a:rPr lang="zh-CN" altLang="en-US" sz="2400" smtClean="0">
                <a:latin typeface="黑体" panose="02010609060101010101" pitchFamily="49" charset="-122"/>
                <a:ea typeface="黑体" panose="02010609060101010101" pitchFamily="49" charset="-122"/>
              </a:rPr>
              <a:t>动态混合控制：在柔顺坐标空间将任务分解为某些自由度的位置控制和另一些自由度的力控制，然后将计算结果在关节空间合并为统一的关节力矩。</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3</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站立平衡的例子</a:t>
            </a:r>
          </a:p>
        </p:txBody>
      </p:sp>
      <p:pic>
        <p:nvPicPr>
          <p:cNvPr id="9" name="Picture 37"/>
          <p:cNvPicPr>
            <a:picLocks noChangeAspect="1" noChangeArrowheads="1"/>
          </p:cNvPicPr>
          <p:nvPr/>
        </p:nvPicPr>
        <p:blipFill>
          <a:blip r:embed="rId2" cstate="print"/>
          <a:srcRect l="18522" t="2018" r="47284" b="59647"/>
          <a:stretch>
            <a:fillRect/>
          </a:stretch>
        </p:blipFill>
        <p:spPr bwMode="auto">
          <a:xfrm>
            <a:off x="4475286" y="1402080"/>
            <a:ext cx="3522784" cy="2788849"/>
          </a:xfrm>
          <a:prstGeom prst="rect">
            <a:avLst/>
          </a:prstGeom>
          <a:noFill/>
          <a:ln w="9525">
            <a:noFill/>
            <a:miter lim="800000"/>
            <a:headEnd/>
            <a:tailEnd/>
          </a:ln>
        </p:spPr>
      </p:pic>
      <p:sp>
        <p:nvSpPr>
          <p:cNvPr id="12" name="TextBox 11"/>
          <p:cNvSpPr txBox="1"/>
          <p:nvPr/>
        </p:nvSpPr>
        <p:spPr>
          <a:xfrm>
            <a:off x="4800600" y="4896188"/>
            <a:ext cx="25908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系统约束</a:t>
            </a:r>
            <a:endParaRPr lang="en-US" sz="2400" dirty="0">
              <a:latin typeface="黑体" panose="02010609060101010101" pitchFamily="49" charset="-122"/>
              <a:ea typeface="黑体" panose="02010609060101010101" pitchFamily="49" charset="-122"/>
            </a:endParaRPr>
          </a:p>
        </p:txBody>
      </p:sp>
      <p:pic>
        <p:nvPicPr>
          <p:cNvPr id="13" name="Picture 7"/>
          <p:cNvPicPr>
            <a:picLocks noChangeAspect="1" noChangeArrowheads="1"/>
          </p:cNvPicPr>
          <p:nvPr/>
        </p:nvPicPr>
        <p:blipFill>
          <a:blip r:embed="rId3" cstate="print"/>
          <a:srcRect/>
          <a:stretch>
            <a:fillRect/>
          </a:stretch>
        </p:blipFill>
        <p:spPr bwMode="auto">
          <a:xfrm>
            <a:off x="4879975" y="5383144"/>
            <a:ext cx="1457325" cy="266700"/>
          </a:xfrm>
          <a:prstGeom prst="rect">
            <a:avLst/>
          </a:prstGeom>
          <a:noFill/>
          <a:ln w="9525">
            <a:noFill/>
            <a:miter lim="800000"/>
            <a:headEnd/>
            <a:tailEnd/>
          </a:ln>
        </p:spPr>
      </p:pic>
      <p:pic>
        <p:nvPicPr>
          <p:cNvPr id="14" name="Picture 8"/>
          <p:cNvPicPr>
            <a:picLocks noChangeAspect="1" noChangeArrowheads="1"/>
          </p:cNvPicPr>
          <p:nvPr/>
        </p:nvPicPr>
        <p:blipFill>
          <a:blip r:embed="rId4" cstate="print"/>
          <a:srcRect/>
          <a:stretch>
            <a:fillRect/>
          </a:stretch>
        </p:blipFill>
        <p:spPr bwMode="auto">
          <a:xfrm>
            <a:off x="4851400" y="5676900"/>
            <a:ext cx="1524000" cy="228600"/>
          </a:xfrm>
          <a:prstGeom prst="rect">
            <a:avLst/>
          </a:prstGeom>
          <a:noFill/>
          <a:ln w="9525">
            <a:noFill/>
            <a:miter lim="800000"/>
            <a:headEnd/>
            <a:tailEnd/>
          </a:ln>
        </p:spPr>
      </p:pic>
      <p:pic>
        <p:nvPicPr>
          <p:cNvPr id="15" name="Picture 9"/>
          <p:cNvPicPr>
            <a:picLocks noChangeAspect="1" noChangeArrowheads="1"/>
          </p:cNvPicPr>
          <p:nvPr/>
        </p:nvPicPr>
        <p:blipFill>
          <a:blip r:embed="rId5" cstate="print"/>
          <a:srcRect/>
          <a:stretch>
            <a:fillRect/>
          </a:stretch>
        </p:blipFill>
        <p:spPr bwMode="auto">
          <a:xfrm>
            <a:off x="4835525" y="5943600"/>
            <a:ext cx="1552575" cy="228600"/>
          </a:xfrm>
          <a:prstGeom prst="rect">
            <a:avLst/>
          </a:prstGeom>
          <a:noFill/>
          <a:ln w="9525">
            <a:noFill/>
            <a:miter lim="800000"/>
            <a:headEnd/>
            <a:tailEnd/>
          </a:ln>
        </p:spPr>
      </p:pic>
      <p:pic>
        <p:nvPicPr>
          <p:cNvPr id="16"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753343" y="5370444"/>
            <a:ext cx="942857" cy="285714"/>
          </a:xfrm>
          <a:prstGeom prst="rect">
            <a:avLst/>
          </a:prstGeom>
          <a:noFill/>
        </p:spPr>
      </p:pic>
      <p:pic>
        <p:nvPicPr>
          <p:cNvPr id="17"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753343" y="5638800"/>
            <a:ext cx="942857" cy="285714"/>
          </a:xfrm>
          <a:prstGeom prst="rect">
            <a:avLst/>
          </a:prstGeom>
          <a:noFill/>
        </p:spPr>
      </p:pic>
      <p:pic>
        <p:nvPicPr>
          <p:cNvPr id="18" name="Picture 1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753343" y="5949986"/>
            <a:ext cx="942857" cy="285714"/>
          </a:xfrm>
          <a:prstGeom prst="rect">
            <a:avLst/>
          </a:prstGeom>
          <a:noFill/>
        </p:spPr>
      </p:pic>
      <p:pic>
        <p:nvPicPr>
          <p:cNvPr id="19" name="Picture 1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67628" y="6248400"/>
            <a:ext cx="928572" cy="285714"/>
          </a:xfrm>
          <a:prstGeom prst="rect">
            <a:avLst/>
          </a:prstGeom>
          <a:noFill/>
        </p:spPr>
      </p:pic>
      <p:pic>
        <p:nvPicPr>
          <p:cNvPr id="20" name="Picture 2"/>
          <p:cNvPicPr>
            <a:picLocks noChangeAspect="1" noChangeArrowheads="1"/>
          </p:cNvPicPr>
          <p:nvPr/>
        </p:nvPicPr>
        <p:blipFill>
          <a:blip r:embed="rId10" cstate="print"/>
          <a:srcRect/>
          <a:stretch>
            <a:fillRect/>
          </a:stretch>
        </p:blipFill>
        <p:spPr bwMode="auto">
          <a:xfrm>
            <a:off x="99060" y="1402080"/>
            <a:ext cx="2948940" cy="3474720"/>
          </a:xfrm>
          <a:prstGeom prst="rect">
            <a:avLst/>
          </a:prstGeom>
          <a:noFill/>
          <a:ln w="9525">
            <a:noFill/>
            <a:miter lim="800000"/>
            <a:headEnd/>
            <a:tailEnd/>
          </a:ln>
        </p:spPr>
      </p:pic>
      <p:pic>
        <p:nvPicPr>
          <p:cNvPr id="21" name="Picture 2"/>
          <p:cNvPicPr>
            <a:picLocks noChangeAspect="1" noChangeArrowheads="1"/>
          </p:cNvPicPr>
          <p:nvPr/>
        </p:nvPicPr>
        <p:blipFill>
          <a:blip r:embed="rId11" cstate="print"/>
          <a:srcRect/>
          <a:stretch>
            <a:fillRect/>
          </a:stretch>
        </p:blipFill>
        <p:spPr bwMode="auto">
          <a:xfrm>
            <a:off x="0" y="5343939"/>
            <a:ext cx="4122420" cy="1295400"/>
          </a:xfrm>
          <a:prstGeom prst="rect">
            <a:avLst/>
          </a:prstGeom>
          <a:noFill/>
          <a:ln w="9525">
            <a:noFill/>
            <a:miter lim="800000"/>
            <a:headEnd/>
            <a:tailEnd/>
          </a:ln>
        </p:spPr>
      </p:pic>
      <p:sp>
        <p:nvSpPr>
          <p:cNvPr id="24" name="TextBox 23"/>
          <p:cNvSpPr txBox="1"/>
          <p:nvPr/>
        </p:nvSpPr>
        <p:spPr>
          <a:xfrm>
            <a:off x="4788878" y="4208514"/>
            <a:ext cx="304800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动力学模型切换</a:t>
            </a:r>
            <a:endParaRPr lang="en-US" sz="2400"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30</a:t>
            </a:fld>
            <a:r>
              <a:rPr lang="en-US" altLang="zh-CN" smtClean="0"/>
              <a:t>/71</a:t>
            </a:r>
            <a:endParaRPr lang="en-US" altLang="zh-CN" dirty="0"/>
          </a:p>
        </p:txBody>
      </p:sp>
    </p:spTree>
    <p:extLst>
      <p:ext uri="{BB962C8B-B14F-4D97-AF65-F5344CB8AC3E}">
        <p14:creationId xmlns:p14="http://schemas.microsoft.com/office/powerpoint/2010/main" val="3753925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body" sz="half" idx="1"/>
          </p:nvPr>
        </p:nvSpPr>
        <p:spPr>
          <a:xfrm>
            <a:off x="179388" y="908050"/>
            <a:ext cx="8713787" cy="5761038"/>
          </a:xfrm>
        </p:spPr>
        <p:txBody>
          <a:bodyPr/>
          <a:lstStyle/>
          <a:p>
            <a:pPr marL="0" indent="0" eaLnBrk="1" hangingPunct="1">
              <a:spcBef>
                <a:spcPct val="15000"/>
              </a:spcBef>
              <a:buClr>
                <a:schemeClr val="accent2"/>
              </a:buClr>
              <a:buSzPct val="70000"/>
              <a:buNone/>
            </a:pPr>
            <a:r>
              <a:rPr lang="zh-CN" altLang="en-US" sz="2400" dirty="0" smtClean="0">
                <a:ea typeface="黑体" pitchFamily="49" charset="-122"/>
              </a:rPr>
              <a:t>将测量得到的被控对象的状态，经过</a:t>
            </a:r>
            <a:r>
              <a:rPr lang="zh-CN" altLang="en-US" sz="2400" dirty="0" smtClean="0">
                <a:solidFill>
                  <a:srgbClr val="FF0000"/>
                </a:solidFill>
                <a:ea typeface="黑体" pitchFamily="49" charset="-122"/>
              </a:rPr>
              <a:t>模糊化</a:t>
            </a:r>
            <a:r>
              <a:rPr lang="zh-CN" altLang="en-US" sz="2400" dirty="0" smtClean="0">
                <a:ea typeface="黑体" pitchFamily="49" charset="-122"/>
              </a:rPr>
              <a:t>接口转换成用人类自然语言描述的模糊量，而后根据人类的</a:t>
            </a:r>
            <a:r>
              <a:rPr lang="zh-CN" altLang="en-US" sz="2400" dirty="0" smtClean="0">
                <a:solidFill>
                  <a:srgbClr val="FF0000"/>
                </a:solidFill>
                <a:ea typeface="黑体" pitchFamily="49" charset="-122"/>
              </a:rPr>
              <a:t>语言控制规则</a:t>
            </a:r>
            <a:r>
              <a:rPr lang="zh-CN" altLang="en-US" sz="2400" dirty="0" smtClean="0">
                <a:ea typeface="黑体" pitchFamily="49" charset="-122"/>
              </a:rPr>
              <a:t>，经过</a:t>
            </a:r>
            <a:r>
              <a:rPr lang="zh-CN" altLang="en-US" sz="2400" dirty="0" smtClean="0">
                <a:solidFill>
                  <a:srgbClr val="FF0000"/>
                </a:solidFill>
                <a:ea typeface="黑体" pitchFamily="49" charset="-122"/>
              </a:rPr>
              <a:t>模糊推理</a:t>
            </a:r>
            <a:r>
              <a:rPr lang="zh-CN" altLang="en-US" sz="2400" dirty="0" smtClean="0">
                <a:ea typeface="黑体" pitchFamily="49" charset="-122"/>
              </a:rPr>
              <a:t>得到输出控制量的模糊取值，控制量的模糊取值再经过</a:t>
            </a:r>
            <a:r>
              <a:rPr lang="zh-CN" altLang="en-US" sz="2400" dirty="0" smtClean="0">
                <a:solidFill>
                  <a:srgbClr val="FF0000"/>
                </a:solidFill>
                <a:ea typeface="黑体" pitchFamily="49" charset="-122"/>
              </a:rPr>
              <a:t>清晰化（解模糊）</a:t>
            </a:r>
            <a:r>
              <a:rPr lang="zh-CN" altLang="en-US" sz="2400" dirty="0" smtClean="0">
                <a:ea typeface="黑体" pitchFamily="49" charset="-122"/>
              </a:rPr>
              <a:t>接口转换成执行机构能够接收的精确量。</a:t>
            </a:r>
            <a:endParaRPr lang="en-US" altLang="zh-CN" sz="2400" dirty="0" smtClean="0">
              <a:ea typeface="黑体" pitchFamily="49" charset="-122"/>
            </a:endParaRPr>
          </a:p>
          <a:p>
            <a:pPr marL="0" indent="0" eaLnBrk="1" hangingPunct="1">
              <a:spcBef>
                <a:spcPct val="15000"/>
              </a:spcBef>
              <a:buClr>
                <a:schemeClr val="accent2"/>
              </a:buClr>
              <a:buSzPct val="70000"/>
              <a:buNone/>
            </a:pPr>
            <a:endParaRPr lang="en-US" altLang="zh-CN" sz="2400" dirty="0">
              <a:ea typeface="黑体" pitchFamily="49" charset="-122"/>
            </a:endParaRPr>
          </a:p>
          <a:p>
            <a:pPr marL="0" indent="0" eaLnBrk="1" hangingPunct="1">
              <a:spcBef>
                <a:spcPct val="15000"/>
              </a:spcBef>
              <a:buClr>
                <a:schemeClr val="accent2"/>
              </a:buClr>
              <a:buSzPct val="70000"/>
              <a:buNone/>
            </a:pPr>
            <a:endParaRPr lang="en-US" altLang="zh-CN" sz="2400" dirty="0" smtClean="0">
              <a:ea typeface="黑体" pitchFamily="49" charset="-122"/>
            </a:endParaRPr>
          </a:p>
          <a:p>
            <a:pPr marL="0" indent="0" eaLnBrk="1" hangingPunct="1">
              <a:spcBef>
                <a:spcPct val="15000"/>
              </a:spcBef>
              <a:buClr>
                <a:schemeClr val="accent2"/>
              </a:buClr>
              <a:buSzPct val="70000"/>
              <a:buNone/>
            </a:pPr>
            <a:endParaRPr lang="en-US" altLang="zh-CN" sz="2400" dirty="0">
              <a:ea typeface="黑体" pitchFamily="49" charset="-122"/>
            </a:endParaRPr>
          </a:p>
          <a:p>
            <a:pPr marL="0" indent="0" eaLnBrk="1" hangingPunct="1">
              <a:spcBef>
                <a:spcPct val="15000"/>
              </a:spcBef>
              <a:buClr>
                <a:schemeClr val="accent2"/>
              </a:buClr>
              <a:buSzPct val="70000"/>
              <a:buNone/>
            </a:pPr>
            <a:endParaRPr lang="en-US" altLang="zh-CN" sz="2400" dirty="0" smtClean="0">
              <a:ea typeface="黑体" pitchFamily="49" charset="-122"/>
            </a:endParaRPr>
          </a:p>
          <a:p>
            <a:pPr marL="0" indent="0" eaLnBrk="1" hangingPunct="1">
              <a:spcBef>
                <a:spcPct val="15000"/>
              </a:spcBef>
              <a:buClr>
                <a:schemeClr val="accent2"/>
              </a:buClr>
              <a:buSzPct val="70000"/>
              <a:buNone/>
            </a:pPr>
            <a:endParaRPr lang="en-US" altLang="zh-CN" sz="2400" dirty="0">
              <a:ea typeface="黑体" pitchFamily="49" charset="-122"/>
            </a:endParaRPr>
          </a:p>
          <a:p>
            <a:pPr marL="0" indent="0" eaLnBrk="1" hangingPunct="1">
              <a:spcBef>
                <a:spcPct val="15000"/>
              </a:spcBef>
              <a:buClr>
                <a:schemeClr val="accent2"/>
              </a:buClr>
              <a:buSzPct val="70000"/>
              <a:buNone/>
            </a:pPr>
            <a:r>
              <a:rPr lang="zh-CN" altLang="en-US" sz="2400" dirty="0">
                <a:ea typeface="黑体" pitchFamily="49" charset="-122"/>
              </a:rPr>
              <a:t>模糊控制在机器人领域的应用可分为两类</a:t>
            </a:r>
            <a:r>
              <a:rPr lang="en-US" altLang="zh-CN" sz="2400" dirty="0">
                <a:ea typeface="黑体" pitchFamily="49" charset="-122"/>
              </a:rPr>
              <a:t>: </a:t>
            </a:r>
            <a:r>
              <a:rPr lang="zh-CN" altLang="en-US" sz="2400" dirty="0">
                <a:ea typeface="黑体" pitchFamily="49" charset="-122"/>
              </a:rPr>
              <a:t>一类利用模糊规则构成控制器</a:t>
            </a:r>
            <a:r>
              <a:rPr lang="en-US" altLang="zh-CN" sz="2400" dirty="0">
                <a:ea typeface="黑体" pitchFamily="49" charset="-122"/>
              </a:rPr>
              <a:t>, </a:t>
            </a:r>
            <a:r>
              <a:rPr lang="zh-CN" altLang="en-US" sz="2400" dirty="0">
                <a:ea typeface="黑体" pitchFamily="49" charset="-122"/>
              </a:rPr>
              <a:t>直接进行模糊控制</a:t>
            </a:r>
            <a:r>
              <a:rPr lang="en-US" altLang="zh-CN" sz="2400" dirty="0">
                <a:ea typeface="黑体" pitchFamily="49" charset="-122"/>
              </a:rPr>
              <a:t>; </a:t>
            </a:r>
            <a:r>
              <a:rPr lang="zh-CN" altLang="en-US" sz="2400" dirty="0">
                <a:ea typeface="黑体" pitchFamily="49" charset="-122"/>
              </a:rPr>
              <a:t>另一类将模糊与其他方法相结合，构成智能控制器。</a:t>
            </a:r>
          </a:p>
          <a:p>
            <a:pPr marL="0" indent="0" eaLnBrk="1" hangingPunct="1">
              <a:spcBef>
                <a:spcPct val="15000"/>
              </a:spcBef>
              <a:buClr>
                <a:schemeClr val="accent2"/>
              </a:buClr>
              <a:buSzPct val="70000"/>
              <a:buNone/>
            </a:pPr>
            <a:r>
              <a:rPr lang="zh-CN" altLang="en-US" sz="2400" dirty="0" smtClean="0">
                <a:ea typeface="黑体" pitchFamily="49" charset="-122"/>
              </a:rPr>
              <a:t>模糊控制器的基本结构包括：模糊化接口、规则库、模糊推理和解模糊四部分。</a:t>
            </a:r>
          </a:p>
          <a:p>
            <a:pPr eaLnBrk="1" hangingPunct="1">
              <a:spcBef>
                <a:spcPct val="15000"/>
              </a:spcBef>
              <a:buClr>
                <a:schemeClr val="accent2"/>
              </a:buClr>
              <a:buSzPct val="70000"/>
              <a:buFont typeface="Wingdings" pitchFamily="2" charset="2"/>
              <a:buChar char="Ø"/>
            </a:pPr>
            <a:endParaRPr lang="zh-CN" altLang="en-US" sz="2400" dirty="0" smtClean="0">
              <a:ea typeface="黑体" pitchFamily="49" charset="-122"/>
            </a:endParaRPr>
          </a:p>
          <a:p>
            <a:pPr eaLnBrk="1" hangingPunct="1">
              <a:spcBef>
                <a:spcPct val="15000"/>
              </a:spcBef>
              <a:buClr>
                <a:schemeClr val="accent2"/>
              </a:buClr>
              <a:buSzPct val="70000"/>
              <a:buFont typeface="Wingdings" pitchFamily="2" charset="2"/>
              <a:buChar char="Ø"/>
            </a:pPr>
            <a:endParaRPr lang="zh-CN" altLang="en-US" sz="2400" dirty="0" smtClean="0">
              <a:ea typeface="黑体" pitchFamily="49" charset="-122"/>
            </a:endParaRPr>
          </a:p>
          <a:p>
            <a:pPr eaLnBrk="1" hangingPunct="1">
              <a:spcBef>
                <a:spcPct val="15000"/>
              </a:spcBef>
              <a:buClr>
                <a:schemeClr val="accent2"/>
              </a:buClr>
              <a:buSzPct val="70000"/>
              <a:buFont typeface="Wingdings" pitchFamily="2" charset="2"/>
              <a:buChar char="Ø"/>
            </a:pPr>
            <a:endParaRPr lang="zh-CN" altLang="en-US" sz="2400" dirty="0" smtClean="0">
              <a:ea typeface="黑体" pitchFamily="49" charset="-122"/>
            </a:endParaRPr>
          </a:p>
        </p:txBody>
      </p:sp>
      <p:grpSp>
        <p:nvGrpSpPr>
          <p:cNvPr id="20484" name="Group 3"/>
          <p:cNvGrpSpPr>
            <a:grpSpLocks/>
          </p:cNvGrpSpPr>
          <p:nvPr/>
        </p:nvGrpSpPr>
        <p:grpSpPr bwMode="auto">
          <a:xfrm>
            <a:off x="658141" y="2712693"/>
            <a:ext cx="7348537" cy="1662113"/>
            <a:chOff x="521" y="1162"/>
            <a:chExt cx="4629" cy="1047"/>
          </a:xfrm>
        </p:grpSpPr>
        <p:sp>
          <p:nvSpPr>
            <p:cNvPr id="20487" name="Rectangle 4"/>
            <p:cNvSpPr>
              <a:spLocks noChangeAspect="1" noChangeArrowheads="1"/>
            </p:cNvSpPr>
            <p:nvPr/>
          </p:nvSpPr>
          <p:spPr bwMode="auto">
            <a:xfrm>
              <a:off x="1185" y="1171"/>
              <a:ext cx="2684" cy="540"/>
            </a:xfrm>
            <a:prstGeom prst="rect">
              <a:avLst/>
            </a:prstGeom>
            <a:solidFill>
              <a:srgbClr val="FFFF99"/>
            </a:solidFill>
            <a:ln w="9525">
              <a:solidFill>
                <a:srgbClr val="000000"/>
              </a:solidFill>
              <a:prstDash val="dashDot"/>
              <a:miter lim="800000"/>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0488" name="Text Box 5"/>
            <p:cNvSpPr txBox="1">
              <a:spLocks noChangeAspect="1" noChangeArrowheads="1"/>
            </p:cNvSpPr>
            <p:nvPr/>
          </p:nvSpPr>
          <p:spPr bwMode="auto">
            <a:xfrm>
              <a:off x="1335" y="1948"/>
              <a:ext cx="300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模糊控制系统框图</a:t>
              </a:r>
            </a:p>
          </p:txBody>
        </p:sp>
        <p:sp>
          <p:nvSpPr>
            <p:cNvPr id="20489" name="Text Box 6"/>
            <p:cNvSpPr txBox="1">
              <a:spLocks noChangeAspect="1" noChangeArrowheads="1"/>
            </p:cNvSpPr>
            <p:nvPr/>
          </p:nvSpPr>
          <p:spPr bwMode="auto">
            <a:xfrm>
              <a:off x="1346" y="1399"/>
              <a:ext cx="648" cy="261"/>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模糊化</a:t>
              </a:r>
            </a:p>
          </p:txBody>
        </p:sp>
        <p:sp>
          <p:nvSpPr>
            <p:cNvPr id="20490" name="Text Box 7"/>
            <p:cNvSpPr txBox="1">
              <a:spLocks noChangeAspect="1" noChangeArrowheads="1"/>
            </p:cNvSpPr>
            <p:nvPr/>
          </p:nvSpPr>
          <p:spPr bwMode="auto">
            <a:xfrm>
              <a:off x="2248" y="1398"/>
              <a:ext cx="648" cy="261"/>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模糊推理</a:t>
              </a:r>
            </a:p>
          </p:txBody>
        </p:sp>
        <p:sp>
          <p:nvSpPr>
            <p:cNvPr id="20491" name="Text Box 8"/>
            <p:cNvSpPr txBox="1">
              <a:spLocks noChangeAspect="1" noChangeArrowheads="1"/>
            </p:cNvSpPr>
            <p:nvPr/>
          </p:nvSpPr>
          <p:spPr bwMode="auto">
            <a:xfrm>
              <a:off x="3143" y="1398"/>
              <a:ext cx="648" cy="261"/>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解模糊</a:t>
              </a:r>
            </a:p>
          </p:txBody>
        </p:sp>
        <p:sp>
          <p:nvSpPr>
            <p:cNvPr id="20492" name="Text Box 9"/>
            <p:cNvSpPr txBox="1">
              <a:spLocks noChangeAspect="1" noChangeArrowheads="1"/>
            </p:cNvSpPr>
            <p:nvPr/>
          </p:nvSpPr>
          <p:spPr bwMode="auto">
            <a:xfrm>
              <a:off x="4022" y="1399"/>
              <a:ext cx="648" cy="261"/>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对象</a:t>
              </a:r>
            </a:p>
          </p:txBody>
        </p:sp>
        <p:sp>
          <p:nvSpPr>
            <p:cNvPr id="20493" name="Line 10"/>
            <p:cNvSpPr>
              <a:spLocks noChangeAspect="1" noChangeShapeType="1"/>
            </p:cNvSpPr>
            <p:nvPr/>
          </p:nvSpPr>
          <p:spPr bwMode="auto">
            <a:xfrm>
              <a:off x="676" y="1529"/>
              <a:ext cx="30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4" name="AutoShape 11"/>
            <p:cNvSpPr>
              <a:spLocks noChangeAspect="1" noChangeArrowheads="1"/>
            </p:cNvSpPr>
            <p:nvPr/>
          </p:nvSpPr>
          <p:spPr bwMode="auto">
            <a:xfrm>
              <a:off x="977" y="1475"/>
              <a:ext cx="115" cy="108"/>
            </a:xfrm>
            <a:prstGeom prst="flowChartSummingJunction">
              <a:avLst/>
            </a:prstGeom>
            <a:solidFill>
              <a:srgbClr val="FFFFFF"/>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0495" name="Line 12"/>
            <p:cNvSpPr>
              <a:spLocks noChangeAspect="1" noChangeShapeType="1"/>
            </p:cNvSpPr>
            <p:nvPr/>
          </p:nvSpPr>
          <p:spPr bwMode="auto">
            <a:xfrm>
              <a:off x="1101" y="1529"/>
              <a:ext cx="23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6" name="Line 13"/>
            <p:cNvSpPr>
              <a:spLocks noChangeAspect="1" noChangeShapeType="1"/>
            </p:cNvSpPr>
            <p:nvPr/>
          </p:nvSpPr>
          <p:spPr bwMode="auto">
            <a:xfrm>
              <a:off x="1996" y="1529"/>
              <a:ext cx="2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7" name="Line 14"/>
            <p:cNvSpPr>
              <a:spLocks noChangeAspect="1" noChangeShapeType="1"/>
            </p:cNvSpPr>
            <p:nvPr/>
          </p:nvSpPr>
          <p:spPr bwMode="auto">
            <a:xfrm>
              <a:off x="2900" y="1529"/>
              <a:ext cx="23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8" name="Line 15"/>
            <p:cNvSpPr>
              <a:spLocks noChangeAspect="1" noChangeShapeType="1"/>
            </p:cNvSpPr>
            <p:nvPr/>
          </p:nvSpPr>
          <p:spPr bwMode="auto">
            <a:xfrm>
              <a:off x="3785" y="1529"/>
              <a:ext cx="2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9" name="Line 16"/>
            <p:cNvSpPr>
              <a:spLocks noChangeAspect="1" noChangeShapeType="1"/>
            </p:cNvSpPr>
            <p:nvPr/>
          </p:nvSpPr>
          <p:spPr bwMode="auto">
            <a:xfrm>
              <a:off x="4670" y="1529"/>
              <a:ext cx="37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Text Box 17"/>
            <p:cNvSpPr txBox="1">
              <a:spLocks noChangeAspect="1" noChangeArrowheads="1"/>
            </p:cNvSpPr>
            <p:nvPr/>
          </p:nvSpPr>
          <p:spPr bwMode="auto">
            <a:xfrm>
              <a:off x="2072" y="1162"/>
              <a:ext cx="7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模糊控制器</a:t>
              </a:r>
            </a:p>
          </p:txBody>
        </p:sp>
        <p:sp>
          <p:nvSpPr>
            <p:cNvPr id="20501" name="Line 18"/>
            <p:cNvSpPr>
              <a:spLocks noChangeAspect="1" noChangeShapeType="1"/>
            </p:cNvSpPr>
            <p:nvPr/>
          </p:nvSpPr>
          <p:spPr bwMode="auto">
            <a:xfrm flipV="1">
              <a:off x="1038" y="1581"/>
              <a:ext cx="0" cy="3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2" name="Line 19"/>
            <p:cNvSpPr>
              <a:spLocks noChangeAspect="1" noChangeShapeType="1"/>
            </p:cNvSpPr>
            <p:nvPr/>
          </p:nvSpPr>
          <p:spPr bwMode="auto">
            <a:xfrm>
              <a:off x="1031" y="1919"/>
              <a:ext cx="376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3" name="Line 20"/>
            <p:cNvSpPr>
              <a:spLocks noChangeAspect="1" noChangeShapeType="1"/>
            </p:cNvSpPr>
            <p:nvPr/>
          </p:nvSpPr>
          <p:spPr bwMode="auto">
            <a:xfrm flipV="1">
              <a:off x="4789" y="1533"/>
              <a:ext cx="0" cy="3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4" name="Text Box 21"/>
            <p:cNvSpPr txBox="1">
              <a:spLocks noChangeAspect="1" noChangeArrowheads="1"/>
            </p:cNvSpPr>
            <p:nvPr/>
          </p:nvSpPr>
          <p:spPr bwMode="auto">
            <a:xfrm>
              <a:off x="521" y="1230"/>
              <a:ext cx="38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给定</a:t>
              </a:r>
            </a:p>
          </p:txBody>
        </p:sp>
        <p:sp>
          <p:nvSpPr>
            <p:cNvPr id="20505" name="Text Box 22"/>
            <p:cNvSpPr txBox="1">
              <a:spLocks noChangeAspect="1" noChangeArrowheads="1"/>
            </p:cNvSpPr>
            <p:nvPr/>
          </p:nvSpPr>
          <p:spPr bwMode="auto">
            <a:xfrm>
              <a:off x="4764" y="1254"/>
              <a:ext cx="38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a:t>输出</a:t>
              </a:r>
            </a:p>
          </p:txBody>
        </p:sp>
        <p:sp>
          <p:nvSpPr>
            <p:cNvPr id="20506" name="Text Box 23"/>
            <p:cNvSpPr txBox="1">
              <a:spLocks noChangeAspect="1" noChangeArrowheads="1"/>
            </p:cNvSpPr>
            <p:nvPr/>
          </p:nvSpPr>
          <p:spPr bwMode="auto">
            <a:xfrm>
              <a:off x="777" y="1500"/>
              <a:ext cx="20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en-US" altLang="zh-CN" sz="1600"/>
                <a:t>+</a:t>
              </a:r>
            </a:p>
          </p:txBody>
        </p:sp>
        <p:sp>
          <p:nvSpPr>
            <p:cNvPr id="20507" name="Text Box 24"/>
            <p:cNvSpPr txBox="1">
              <a:spLocks noChangeAspect="1" noChangeArrowheads="1"/>
            </p:cNvSpPr>
            <p:nvPr/>
          </p:nvSpPr>
          <p:spPr bwMode="auto">
            <a:xfrm>
              <a:off x="846" y="1545"/>
              <a:ext cx="20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en-US" altLang="zh-CN" sz="1600"/>
                <a:t>_</a:t>
              </a:r>
            </a:p>
          </p:txBody>
        </p:sp>
      </p:grpSp>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20486" name="Rectangle 26"/>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31</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body" sz="half" idx="1"/>
          </p:nvPr>
        </p:nvSpPr>
        <p:spPr>
          <a:xfrm>
            <a:off x="179388" y="908050"/>
            <a:ext cx="8713787" cy="5761038"/>
          </a:xfrm>
        </p:spPr>
        <p:txBody>
          <a:bodyPr/>
          <a:lstStyle/>
          <a:p>
            <a:pPr marL="0" indent="0" eaLnBrk="1" hangingPunct="1">
              <a:spcBef>
                <a:spcPct val="15000"/>
              </a:spcBef>
              <a:buClr>
                <a:schemeClr val="accent2"/>
              </a:buClr>
              <a:buSzPct val="70000"/>
              <a:buNone/>
            </a:pPr>
            <a:r>
              <a:rPr lang="zh-CN" altLang="en-US" sz="2400" dirty="0" smtClean="0">
                <a:ea typeface="黑体" pitchFamily="49" charset="-122"/>
              </a:rPr>
              <a:t>模糊化接口</a:t>
            </a:r>
            <a:endParaRPr lang="en-US" altLang="zh-CN" sz="2400" dirty="0" smtClean="0">
              <a:ea typeface="黑体" pitchFamily="49" charset="-122"/>
            </a:endParaRPr>
          </a:p>
          <a:p>
            <a:pPr marL="0" indent="0" eaLnBrk="1" hangingPunct="1">
              <a:spcBef>
                <a:spcPct val="15000"/>
              </a:spcBef>
              <a:buClr>
                <a:schemeClr val="accent2"/>
              </a:buClr>
              <a:buSzPct val="70000"/>
              <a:buNone/>
            </a:pPr>
            <a:r>
              <a:rPr lang="zh-CN" altLang="en-US" sz="2400" dirty="0" smtClean="0">
                <a:ea typeface="黑体" pitchFamily="49" charset="-122"/>
              </a:rPr>
              <a:t>模糊化就是通过在控制器的输入、输出论域上定义语言变量，来将精确的输入、输出转换为模糊的语言值。</a:t>
            </a:r>
            <a:endParaRPr lang="en-US" altLang="zh-CN" sz="2400" dirty="0" smtClean="0">
              <a:ea typeface="黑体" pitchFamily="49" charset="-122"/>
            </a:endParaRPr>
          </a:p>
          <a:p>
            <a:pPr marL="0" indent="0" eaLnBrk="1" hangingPunct="1">
              <a:spcBef>
                <a:spcPct val="15000"/>
              </a:spcBef>
              <a:buClr>
                <a:schemeClr val="accent2"/>
              </a:buClr>
              <a:buSzPct val="70000"/>
              <a:buNone/>
            </a:pPr>
            <a:r>
              <a:rPr lang="en-US" altLang="zh-CN" sz="2400" dirty="0" smtClean="0">
                <a:ea typeface="黑体" pitchFamily="49" charset="-122"/>
              </a:rPr>
              <a:t>1 </a:t>
            </a:r>
            <a:r>
              <a:rPr lang="zh-CN" altLang="en-US" sz="2400" dirty="0" smtClean="0">
                <a:ea typeface="黑体" pitchFamily="49" charset="-122"/>
              </a:rPr>
              <a:t>语言</a:t>
            </a:r>
            <a:r>
              <a:rPr lang="zh-CN" altLang="en-US" sz="2400" dirty="0">
                <a:ea typeface="黑体" pitchFamily="49" charset="-122"/>
              </a:rPr>
              <a:t>变量的</a:t>
            </a:r>
            <a:r>
              <a:rPr lang="zh-CN" altLang="en-US" sz="2400" dirty="0" smtClean="0">
                <a:ea typeface="黑体" pitchFamily="49" charset="-122"/>
              </a:rPr>
              <a:t>确定</a:t>
            </a:r>
            <a:endParaRPr lang="en-US" altLang="zh-CN" sz="2400" dirty="0" smtClean="0">
              <a:ea typeface="黑体" pitchFamily="49" charset="-122"/>
            </a:endParaRPr>
          </a:p>
          <a:p>
            <a:pPr marL="0" indent="0" eaLnBrk="1" hangingPunct="1">
              <a:spcBef>
                <a:spcPct val="15000"/>
              </a:spcBef>
              <a:buClr>
                <a:schemeClr val="accent2"/>
              </a:buClr>
              <a:buSzPct val="70000"/>
              <a:buNone/>
            </a:pPr>
            <a:r>
              <a:rPr lang="zh-CN" altLang="en-US" sz="2400" b="1" dirty="0"/>
              <a:t>通常取系统的误差值</a:t>
            </a:r>
            <a:r>
              <a:rPr lang="en-US" altLang="zh-CN" sz="2400" b="1" i="1" dirty="0"/>
              <a:t>e</a:t>
            </a:r>
            <a:r>
              <a:rPr lang="zh-CN" altLang="en-US" sz="2400" b="1" dirty="0"/>
              <a:t>和误差变化率</a:t>
            </a:r>
            <a:r>
              <a:rPr lang="en-US" altLang="zh-CN" sz="2400" b="1" i="1" dirty="0" err="1"/>
              <a:t>ec</a:t>
            </a:r>
            <a:r>
              <a:rPr lang="zh-CN" altLang="en-US" sz="2400" b="1" dirty="0"/>
              <a:t>为模糊控制器的两个输入，在</a:t>
            </a:r>
            <a:r>
              <a:rPr lang="en-US" altLang="zh-CN" sz="2400" b="1" i="1" dirty="0"/>
              <a:t>e</a:t>
            </a:r>
            <a:r>
              <a:rPr lang="zh-CN" altLang="en-US" sz="2400" b="1" dirty="0"/>
              <a:t>的论域上定义语言变量</a:t>
            </a:r>
            <a:r>
              <a:rPr lang="zh-CN" altLang="en-US" sz="2400" b="1" dirty="0">
                <a:solidFill>
                  <a:srgbClr val="FF0000"/>
                </a:solidFill>
              </a:rPr>
              <a:t>“误差</a:t>
            </a:r>
            <a:r>
              <a:rPr lang="en-US" altLang="zh-CN" sz="2400" b="1" i="1" dirty="0">
                <a:solidFill>
                  <a:srgbClr val="FF0000"/>
                </a:solidFill>
              </a:rPr>
              <a:t>E</a:t>
            </a:r>
            <a:r>
              <a:rPr lang="en-US" altLang="zh-CN" sz="2400" b="1" dirty="0">
                <a:solidFill>
                  <a:srgbClr val="FF0000"/>
                </a:solidFill>
              </a:rPr>
              <a:t>”</a:t>
            </a:r>
            <a:r>
              <a:rPr lang="zh-CN" altLang="en-US" sz="2400" b="1" dirty="0"/>
              <a:t>，在</a:t>
            </a:r>
            <a:r>
              <a:rPr lang="en-US" altLang="zh-CN" sz="2400" b="1" i="1" dirty="0" err="1"/>
              <a:t>ec</a:t>
            </a:r>
            <a:r>
              <a:rPr lang="zh-CN" altLang="en-US" sz="2400" b="1" dirty="0"/>
              <a:t>的论域上定义语言变量</a:t>
            </a:r>
            <a:r>
              <a:rPr lang="zh-CN" altLang="en-US" sz="2400" b="1" dirty="0">
                <a:solidFill>
                  <a:srgbClr val="FF0000"/>
                </a:solidFill>
              </a:rPr>
              <a:t>“误差变化</a:t>
            </a:r>
            <a:r>
              <a:rPr lang="en-US" altLang="zh-CN" sz="2400" b="1" i="1" dirty="0">
                <a:solidFill>
                  <a:srgbClr val="FF0000"/>
                </a:solidFill>
              </a:rPr>
              <a:t>EC</a:t>
            </a:r>
            <a:r>
              <a:rPr lang="en-US" altLang="zh-CN" sz="2400" b="1" dirty="0">
                <a:solidFill>
                  <a:srgbClr val="FF0000"/>
                </a:solidFill>
              </a:rPr>
              <a:t>”</a:t>
            </a:r>
            <a:r>
              <a:rPr lang="zh-CN" altLang="en-US" sz="2400" b="1" dirty="0"/>
              <a:t>；在控制量</a:t>
            </a:r>
            <a:r>
              <a:rPr lang="en-US" altLang="zh-CN" sz="2400" b="1" i="1" dirty="0"/>
              <a:t>u</a:t>
            </a:r>
            <a:r>
              <a:rPr lang="zh-CN" altLang="en-US" sz="2400" b="1" dirty="0"/>
              <a:t>的论域上定义语言变量</a:t>
            </a:r>
            <a:r>
              <a:rPr lang="zh-CN" altLang="en-US" sz="2400" b="1" dirty="0">
                <a:solidFill>
                  <a:srgbClr val="FF0000"/>
                </a:solidFill>
              </a:rPr>
              <a:t>“控制量</a:t>
            </a:r>
            <a:r>
              <a:rPr lang="en-US" altLang="zh-CN" sz="2400" b="1" i="1" dirty="0">
                <a:solidFill>
                  <a:srgbClr val="FF0000"/>
                </a:solidFill>
              </a:rPr>
              <a:t>U</a:t>
            </a:r>
            <a:r>
              <a:rPr lang="en-US" altLang="zh-CN" sz="2400" b="1" dirty="0">
                <a:solidFill>
                  <a:srgbClr val="FF0000"/>
                </a:solidFill>
              </a:rPr>
              <a:t>”</a:t>
            </a:r>
            <a:r>
              <a:rPr lang="zh-CN" altLang="en-US" sz="2400" b="1" dirty="0" smtClean="0"/>
              <a:t>。</a:t>
            </a:r>
            <a:endParaRPr lang="en-US" altLang="zh-CN" sz="2400" b="1" dirty="0" smtClean="0"/>
          </a:p>
          <a:p>
            <a:pPr marL="0" indent="0" eaLnBrk="1" hangingPunct="1">
              <a:spcBef>
                <a:spcPct val="15000"/>
              </a:spcBef>
              <a:buClr>
                <a:schemeClr val="accent2"/>
              </a:buClr>
              <a:buSzPct val="70000"/>
              <a:buNone/>
            </a:pPr>
            <a:r>
              <a:rPr lang="en-US" altLang="zh-CN" sz="2400" b="1" dirty="0" smtClean="0"/>
              <a:t>2 </a:t>
            </a:r>
            <a:r>
              <a:rPr lang="zh-CN" altLang="en-US" sz="2400" b="1" dirty="0" smtClean="0"/>
              <a:t>语言</a:t>
            </a:r>
            <a:r>
              <a:rPr lang="zh-CN" altLang="en-US" sz="2400" b="1" dirty="0"/>
              <a:t>变量论域的设计</a:t>
            </a:r>
            <a:endParaRPr lang="zh-CN" altLang="en-US" sz="2400" dirty="0" smtClean="0">
              <a:ea typeface="黑体" pitchFamily="49" charset="-122"/>
            </a:endParaRPr>
          </a:p>
          <a:p>
            <a:pPr marL="0" indent="0" eaLnBrk="1" hangingPunct="1">
              <a:spcBef>
                <a:spcPct val="15000"/>
              </a:spcBef>
              <a:buClr>
                <a:schemeClr val="accent2"/>
              </a:buClr>
              <a:buSzPct val="70000"/>
              <a:buNone/>
            </a:pPr>
            <a:r>
              <a:rPr lang="zh-CN" altLang="en-US" sz="2400" b="1" dirty="0"/>
              <a:t>在模糊控制器的设计中，通常就把语言变量的论域定义为有限整数的离散论域。例如，可以将</a:t>
            </a:r>
            <a:r>
              <a:rPr lang="en-US" altLang="zh-CN" sz="2400" b="1" dirty="0"/>
              <a:t>E</a:t>
            </a:r>
            <a:r>
              <a:rPr lang="zh-CN" altLang="en-US" sz="2400" b="1" dirty="0"/>
              <a:t>的论域定义为</a:t>
            </a:r>
            <a:r>
              <a:rPr lang="en-US" altLang="zh-CN" sz="2400" b="1" dirty="0">
                <a:latin typeface="Times New Roman" pitchFamily="18" charset="0"/>
              </a:rPr>
              <a:t>{-</a:t>
            </a:r>
            <a:r>
              <a:rPr lang="en-US" altLang="zh-CN" sz="2400" b="1" i="1" dirty="0">
                <a:latin typeface="Times New Roman" pitchFamily="18" charset="0"/>
              </a:rPr>
              <a:t>m, -m+1, …, -1, 0, 1, …,  m-1, m</a:t>
            </a:r>
            <a:r>
              <a:rPr lang="en-US" altLang="zh-CN" sz="2400" b="1" dirty="0"/>
              <a:t>}</a:t>
            </a:r>
            <a:r>
              <a:rPr lang="zh-CN" altLang="en-US" sz="2400" b="1" dirty="0"/>
              <a:t>；将</a:t>
            </a:r>
            <a:r>
              <a:rPr lang="en-US" altLang="zh-CN" sz="2400" b="1" dirty="0"/>
              <a:t>EC</a:t>
            </a:r>
            <a:r>
              <a:rPr lang="zh-CN" altLang="en-US" sz="2400" b="1" dirty="0"/>
              <a:t>的论域定义为</a:t>
            </a:r>
            <a:r>
              <a:rPr lang="en-US" altLang="zh-CN" sz="2400" b="1" dirty="0"/>
              <a:t>{-</a:t>
            </a:r>
            <a:r>
              <a:rPr lang="en-US" altLang="zh-CN" sz="2400" b="1" i="1" dirty="0">
                <a:latin typeface="Times New Roman" pitchFamily="18" charset="0"/>
              </a:rPr>
              <a:t>n, -n+1, …, -1, 0, 1, …,  n-1, n</a:t>
            </a:r>
            <a:r>
              <a:rPr lang="en-US" altLang="zh-CN" sz="2400" b="1" dirty="0"/>
              <a:t>}</a:t>
            </a:r>
            <a:r>
              <a:rPr lang="zh-CN" altLang="en-US" sz="2400" b="1" dirty="0"/>
              <a:t>；将</a:t>
            </a:r>
            <a:r>
              <a:rPr lang="en-US" altLang="zh-CN" sz="2400" b="1" dirty="0"/>
              <a:t>U</a:t>
            </a:r>
            <a:r>
              <a:rPr lang="zh-CN" altLang="en-US" sz="2400" b="1" dirty="0"/>
              <a:t>的论域定义为</a:t>
            </a:r>
            <a:r>
              <a:rPr lang="en-US" altLang="zh-CN" sz="2400" b="1" i="1" dirty="0">
                <a:latin typeface="Times New Roman" pitchFamily="18" charset="0"/>
              </a:rPr>
              <a:t>{-l, -l+1, …, -1, 0, 1, …,  l-1, l</a:t>
            </a:r>
            <a:r>
              <a:rPr lang="en-US" altLang="zh-CN" sz="2400" b="1" dirty="0"/>
              <a:t>}</a:t>
            </a:r>
            <a:r>
              <a:rPr lang="zh-CN" altLang="en-US" sz="2400" b="1" dirty="0"/>
              <a:t>。</a:t>
            </a:r>
          </a:p>
          <a:p>
            <a:pPr eaLnBrk="1" hangingPunct="1">
              <a:spcBef>
                <a:spcPct val="15000"/>
              </a:spcBef>
              <a:buClr>
                <a:schemeClr val="accent2"/>
              </a:buClr>
              <a:buSzPct val="70000"/>
              <a:buFont typeface="Wingdings" pitchFamily="2" charset="2"/>
              <a:buChar char="Ø"/>
            </a:pPr>
            <a:endParaRPr lang="zh-CN" altLang="en-US" sz="2400" dirty="0" smtClean="0">
              <a:ea typeface="黑体" pitchFamily="49" charset="-122"/>
            </a:endParaRPr>
          </a:p>
        </p:txBody>
      </p:sp>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32</a:t>
            </a:fld>
            <a:r>
              <a:rPr lang="en-US" altLang="zh-CN" smtClean="0"/>
              <a:t>/71</a:t>
            </a:r>
            <a:endParaRPr lang="en-US" altLang="zh-CN" dirty="0"/>
          </a:p>
        </p:txBody>
      </p:sp>
    </p:spTree>
    <p:extLst>
      <p:ext uri="{BB962C8B-B14F-4D97-AF65-F5344CB8AC3E}">
        <p14:creationId xmlns:p14="http://schemas.microsoft.com/office/powerpoint/2010/main" val="232397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6" name="Rectangle 4"/>
          <p:cNvSpPr>
            <a:spLocks noChangeArrowheads="1"/>
          </p:cNvSpPr>
          <p:nvPr/>
        </p:nvSpPr>
        <p:spPr bwMode="auto">
          <a:xfrm>
            <a:off x="323850" y="1055043"/>
            <a:ext cx="70679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dirty="0">
                <a:latin typeface="+mn-lt"/>
                <a:ea typeface="黑体" panose="02010609060101010101" pitchFamily="49" charset="-122"/>
              </a:rPr>
              <a:t>如何实现实际的连续域到有限整数离散域的转换？ </a:t>
            </a:r>
          </a:p>
        </p:txBody>
      </p:sp>
      <p:sp>
        <p:nvSpPr>
          <p:cNvPr id="7" name="Text Box 5"/>
          <p:cNvSpPr txBox="1">
            <a:spLocks noChangeArrowheads="1"/>
          </p:cNvSpPr>
          <p:nvPr/>
        </p:nvSpPr>
        <p:spPr bwMode="auto">
          <a:xfrm>
            <a:off x="971550" y="1628775"/>
            <a:ext cx="6337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通过引入量化因子</a:t>
            </a:r>
            <a:r>
              <a:rPr lang="en-US" altLang="zh-CN" i="1" dirty="0" err="1">
                <a:latin typeface="+mn-lt"/>
                <a:ea typeface="黑体" panose="02010609060101010101" pitchFamily="49" charset="-122"/>
              </a:rPr>
              <a:t>k</a:t>
            </a:r>
            <a:r>
              <a:rPr lang="en-US" altLang="zh-CN" i="1" baseline="-25000" dirty="0" err="1">
                <a:latin typeface="+mn-lt"/>
                <a:ea typeface="黑体" panose="02010609060101010101" pitchFamily="49" charset="-122"/>
              </a:rPr>
              <a:t>e</a:t>
            </a:r>
            <a:r>
              <a:rPr lang="zh-CN" altLang="en-US" dirty="0">
                <a:latin typeface="+mn-lt"/>
                <a:ea typeface="黑体" panose="02010609060101010101" pitchFamily="49" charset="-122"/>
              </a:rPr>
              <a:t>、</a:t>
            </a:r>
            <a:r>
              <a:rPr lang="en-US" altLang="zh-CN" i="1" dirty="0" err="1">
                <a:latin typeface="+mn-lt"/>
                <a:ea typeface="黑体" panose="02010609060101010101" pitchFamily="49" charset="-122"/>
              </a:rPr>
              <a:t>k</a:t>
            </a:r>
            <a:r>
              <a:rPr lang="en-US" altLang="zh-CN" i="1" baseline="-25000" dirty="0" err="1">
                <a:latin typeface="+mn-lt"/>
                <a:ea typeface="黑体" panose="02010609060101010101" pitchFamily="49" charset="-122"/>
              </a:rPr>
              <a:t>ec</a:t>
            </a:r>
            <a:r>
              <a:rPr lang="zh-CN" altLang="en-US" dirty="0">
                <a:latin typeface="+mn-lt"/>
                <a:ea typeface="黑体" panose="02010609060101010101" pitchFamily="49" charset="-122"/>
              </a:rPr>
              <a:t>和比例因子</a:t>
            </a:r>
            <a:r>
              <a:rPr lang="en-US" altLang="zh-CN" i="1" dirty="0" err="1">
                <a:latin typeface="+mn-lt"/>
                <a:ea typeface="黑体" panose="02010609060101010101" pitchFamily="49" charset="-122"/>
              </a:rPr>
              <a:t>k</a:t>
            </a:r>
            <a:r>
              <a:rPr lang="en-US" altLang="zh-CN" i="1" baseline="-25000" dirty="0" err="1">
                <a:latin typeface="+mn-lt"/>
                <a:ea typeface="黑体" panose="02010609060101010101" pitchFamily="49" charset="-122"/>
              </a:rPr>
              <a:t>u</a:t>
            </a:r>
            <a:r>
              <a:rPr lang="zh-CN" altLang="en-US" dirty="0">
                <a:latin typeface="+mn-lt"/>
                <a:ea typeface="黑体" panose="02010609060101010101" pitchFamily="49" charset="-122"/>
              </a:rPr>
              <a:t>来实现 </a:t>
            </a:r>
          </a:p>
        </p:txBody>
      </p:sp>
      <p:grpSp>
        <p:nvGrpSpPr>
          <p:cNvPr id="8" name="Group 34"/>
          <p:cNvGrpSpPr>
            <a:grpSpLocks/>
          </p:cNvGrpSpPr>
          <p:nvPr/>
        </p:nvGrpSpPr>
        <p:grpSpPr bwMode="auto">
          <a:xfrm>
            <a:off x="900113" y="2133600"/>
            <a:ext cx="6911975" cy="1368425"/>
            <a:chOff x="431" y="1434"/>
            <a:chExt cx="4354" cy="862"/>
          </a:xfrm>
        </p:grpSpPr>
        <p:sp>
          <p:nvSpPr>
            <p:cNvPr id="9" name="Text Box 7"/>
            <p:cNvSpPr txBox="1">
              <a:spLocks noChangeArrowheads="1"/>
            </p:cNvSpPr>
            <p:nvPr/>
          </p:nvSpPr>
          <p:spPr bwMode="auto">
            <a:xfrm>
              <a:off x="1973" y="1515"/>
              <a:ext cx="272" cy="2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dirty="0" err="1">
                  <a:latin typeface="Times New Roman" pitchFamily="18" charset="0"/>
                </a:rPr>
                <a:t>k</a:t>
              </a:r>
              <a:r>
                <a:rPr lang="en-US" altLang="zh-CN" sz="2000" b="1" i="1" baseline="-25000" dirty="0" err="1">
                  <a:latin typeface="Times New Roman" pitchFamily="18" charset="0"/>
                </a:rPr>
                <a:t>e</a:t>
              </a:r>
              <a:endParaRPr lang="en-US" altLang="zh-CN" sz="2000" b="1" i="1" baseline="-25000" dirty="0">
                <a:latin typeface="Times New Roman" pitchFamily="18" charset="0"/>
              </a:endParaRPr>
            </a:p>
          </p:txBody>
        </p:sp>
        <p:sp>
          <p:nvSpPr>
            <p:cNvPr id="10" name="Line 9"/>
            <p:cNvSpPr>
              <a:spLocks noChangeShapeType="1"/>
            </p:cNvSpPr>
            <p:nvPr/>
          </p:nvSpPr>
          <p:spPr bwMode="auto">
            <a:xfrm>
              <a:off x="2245" y="1651"/>
              <a:ext cx="59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10"/>
            <p:cNvSpPr>
              <a:spLocks noChangeArrowheads="1"/>
            </p:cNvSpPr>
            <p:nvPr/>
          </p:nvSpPr>
          <p:spPr bwMode="auto">
            <a:xfrm>
              <a:off x="1020" y="1616"/>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2" name="Line 11"/>
            <p:cNvSpPr>
              <a:spLocks noChangeShapeType="1"/>
            </p:cNvSpPr>
            <p:nvPr/>
          </p:nvSpPr>
          <p:spPr bwMode="auto">
            <a:xfrm>
              <a:off x="431" y="1661"/>
              <a:ext cx="59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2"/>
            <p:cNvSpPr txBox="1">
              <a:spLocks noChangeArrowheads="1"/>
            </p:cNvSpPr>
            <p:nvPr/>
          </p:nvSpPr>
          <p:spPr bwMode="auto">
            <a:xfrm>
              <a:off x="2019" y="1797"/>
              <a:ext cx="317" cy="2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k</a:t>
              </a:r>
              <a:r>
                <a:rPr lang="en-US" altLang="zh-CN" sz="2000" b="1" i="1" baseline="-25000">
                  <a:latin typeface="Times New Roman" pitchFamily="18" charset="0"/>
                </a:rPr>
                <a:t>ec</a:t>
              </a:r>
            </a:p>
          </p:txBody>
        </p:sp>
        <p:sp>
          <p:nvSpPr>
            <p:cNvPr id="14" name="Text Box 13"/>
            <p:cNvSpPr txBox="1">
              <a:spLocks noChangeArrowheads="1"/>
            </p:cNvSpPr>
            <p:nvPr/>
          </p:nvSpPr>
          <p:spPr bwMode="auto">
            <a:xfrm>
              <a:off x="1383" y="1797"/>
              <a:ext cx="408" cy="2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d/dt</a:t>
              </a:r>
              <a:endParaRPr lang="en-US" altLang="zh-CN" sz="2000" b="1" i="1" baseline="-25000">
                <a:latin typeface="Times New Roman" pitchFamily="18" charset="0"/>
              </a:endParaRPr>
            </a:p>
          </p:txBody>
        </p:sp>
        <p:sp>
          <p:nvSpPr>
            <p:cNvPr id="15" name="Line 14"/>
            <p:cNvSpPr>
              <a:spLocks noChangeShapeType="1"/>
            </p:cNvSpPr>
            <p:nvPr/>
          </p:nvSpPr>
          <p:spPr bwMode="auto">
            <a:xfrm>
              <a:off x="1111" y="1661"/>
              <a:ext cx="8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6" name="AutoShape 15"/>
            <p:cNvCxnSpPr>
              <a:cxnSpLocks noChangeShapeType="1"/>
              <a:endCxn id="14" idx="1"/>
            </p:cNvCxnSpPr>
            <p:nvPr/>
          </p:nvCxnSpPr>
          <p:spPr bwMode="auto">
            <a:xfrm rot="16200000" flipH="1">
              <a:off x="1184" y="1724"/>
              <a:ext cx="262" cy="136"/>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6"/>
            <p:cNvCxnSpPr>
              <a:cxnSpLocks noChangeShapeType="1"/>
              <a:stCxn id="14" idx="3"/>
              <a:endCxn id="13" idx="1"/>
            </p:cNvCxnSpPr>
            <p:nvPr/>
          </p:nvCxnSpPr>
          <p:spPr bwMode="auto">
            <a:xfrm>
              <a:off x="1791" y="1923"/>
              <a:ext cx="22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17"/>
            <p:cNvSpPr txBox="1">
              <a:spLocks noChangeArrowheads="1"/>
            </p:cNvSpPr>
            <p:nvPr/>
          </p:nvSpPr>
          <p:spPr bwMode="auto">
            <a:xfrm>
              <a:off x="2835" y="1525"/>
              <a:ext cx="816" cy="5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sz="2000" b="1" dirty="0"/>
                <a:t>模糊</a:t>
              </a:r>
            </a:p>
            <a:p>
              <a:pPr algn="ctr" eaLnBrk="1" hangingPunct="1">
                <a:spcBef>
                  <a:spcPct val="50000"/>
                </a:spcBef>
              </a:pPr>
              <a:r>
                <a:rPr lang="zh-CN" altLang="en-US" sz="2000" b="1" dirty="0"/>
                <a:t>控制器</a:t>
              </a:r>
            </a:p>
          </p:txBody>
        </p:sp>
        <p:cxnSp>
          <p:nvCxnSpPr>
            <p:cNvPr id="19" name="AutoShape 18"/>
            <p:cNvCxnSpPr>
              <a:cxnSpLocks noChangeShapeType="1"/>
            </p:cNvCxnSpPr>
            <p:nvPr/>
          </p:nvCxnSpPr>
          <p:spPr bwMode="auto">
            <a:xfrm>
              <a:off x="2336" y="1933"/>
              <a:ext cx="499"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 Box 19"/>
            <p:cNvSpPr txBox="1">
              <a:spLocks noChangeArrowheads="1"/>
            </p:cNvSpPr>
            <p:nvPr/>
          </p:nvSpPr>
          <p:spPr bwMode="auto">
            <a:xfrm>
              <a:off x="4014" y="1651"/>
              <a:ext cx="272" cy="2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b="1" i="1">
                  <a:latin typeface="Times New Roman" pitchFamily="18" charset="0"/>
                </a:rPr>
                <a:t>k</a:t>
              </a:r>
              <a:r>
                <a:rPr lang="en-US" altLang="zh-CN" sz="2000" b="1" i="1" baseline="-25000">
                  <a:latin typeface="Times New Roman" pitchFamily="18" charset="0"/>
                </a:rPr>
                <a:t>u</a:t>
              </a:r>
            </a:p>
          </p:txBody>
        </p:sp>
        <p:cxnSp>
          <p:nvCxnSpPr>
            <p:cNvPr id="21" name="AutoShape 21"/>
            <p:cNvCxnSpPr>
              <a:cxnSpLocks noChangeShapeType="1"/>
            </p:cNvCxnSpPr>
            <p:nvPr/>
          </p:nvCxnSpPr>
          <p:spPr bwMode="auto">
            <a:xfrm>
              <a:off x="4286" y="1752"/>
              <a:ext cx="499"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2"/>
            <p:cNvCxnSpPr>
              <a:cxnSpLocks noChangeShapeType="1"/>
            </p:cNvCxnSpPr>
            <p:nvPr/>
          </p:nvCxnSpPr>
          <p:spPr bwMode="auto">
            <a:xfrm flipV="1">
              <a:off x="3651" y="1793"/>
              <a:ext cx="363" cy="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Box 23"/>
            <p:cNvSpPr txBox="1">
              <a:spLocks noChangeArrowheads="1"/>
            </p:cNvSpPr>
            <p:nvPr/>
          </p:nvSpPr>
          <p:spPr bwMode="auto">
            <a:xfrm>
              <a:off x="431" y="1434"/>
              <a:ext cx="5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1600"/>
                <a:t>期望值</a:t>
              </a:r>
            </a:p>
          </p:txBody>
        </p:sp>
        <p:sp>
          <p:nvSpPr>
            <p:cNvPr id="24" name="Line 24"/>
            <p:cNvSpPr>
              <a:spLocks noChangeShapeType="1"/>
            </p:cNvSpPr>
            <p:nvPr/>
          </p:nvSpPr>
          <p:spPr bwMode="auto">
            <a:xfrm flipV="1">
              <a:off x="1066" y="1706"/>
              <a:ext cx="0" cy="59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25"/>
            <p:cNvSpPr txBox="1">
              <a:spLocks noChangeArrowheads="1"/>
            </p:cNvSpPr>
            <p:nvPr/>
          </p:nvSpPr>
          <p:spPr bwMode="auto">
            <a:xfrm>
              <a:off x="839" y="2024"/>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y</a:t>
              </a:r>
            </a:p>
          </p:txBody>
        </p:sp>
        <p:sp>
          <p:nvSpPr>
            <p:cNvPr id="26" name="Text Box 26"/>
            <p:cNvSpPr txBox="1">
              <a:spLocks noChangeArrowheads="1"/>
            </p:cNvSpPr>
            <p:nvPr/>
          </p:nvSpPr>
          <p:spPr bwMode="auto">
            <a:xfrm>
              <a:off x="793" y="1661"/>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1600"/>
                <a:t>＋</a:t>
              </a:r>
            </a:p>
          </p:txBody>
        </p:sp>
        <p:sp>
          <p:nvSpPr>
            <p:cNvPr id="27" name="Text Box 27"/>
            <p:cNvSpPr txBox="1">
              <a:spLocks noChangeArrowheads="1"/>
            </p:cNvSpPr>
            <p:nvPr/>
          </p:nvSpPr>
          <p:spPr bwMode="auto">
            <a:xfrm>
              <a:off x="839" y="1842"/>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1600"/>
                <a:t>－</a:t>
              </a:r>
            </a:p>
          </p:txBody>
        </p:sp>
        <p:sp>
          <p:nvSpPr>
            <p:cNvPr id="28" name="Text Box 28"/>
            <p:cNvSpPr txBox="1">
              <a:spLocks noChangeArrowheads="1"/>
            </p:cNvSpPr>
            <p:nvPr/>
          </p:nvSpPr>
          <p:spPr bwMode="auto">
            <a:xfrm>
              <a:off x="1247" y="1434"/>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e</a:t>
              </a:r>
            </a:p>
          </p:txBody>
        </p:sp>
        <p:sp>
          <p:nvSpPr>
            <p:cNvPr id="29" name="Text Box 29"/>
            <p:cNvSpPr txBox="1">
              <a:spLocks noChangeArrowheads="1"/>
            </p:cNvSpPr>
            <p:nvPr/>
          </p:nvSpPr>
          <p:spPr bwMode="auto">
            <a:xfrm>
              <a:off x="1791" y="1706"/>
              <a:ext cx="3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ec</a:t>
              </a:r>
            </a:p>
          </p:txBody>
        </p:sp>
        <p:sp>
          <p:nvSpPr>
            <p:cNvPr id="30" name="Text Box 30"/>
            <p:cNvSpPr txBox="1">
              <a:spLocks noChangeArrowheads="1"/>
            </p:cNvSpPr>
            <p:nvPr/>
          </p:nvSpPr>
          <p:spPr bwMode="auto">
            <a:xfrm>
              <a:off x="2336" y="1434"/>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E</a:t>
              </a:r>
            </a:p>
          </p:txBody>
        </p:sp>
        <p:sp>
          <p:nvSpPr>
            <p:cNvPr id="31" name="Text Box 31"/>
            <p:cNvSpPr txBox="1">
              <a:spLocks noChangeArrowheads="1"/>
            </p:cNvSpPr>
            <p:nvPr/>
          </p:nvSpPr>
          <p:spPr bwMode="auto">
            <a:xfrm>
              <a:off x="2381" y="1721"/>
              <a:ext cx="3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EC</a:t>
              </a:r>
            </a:p>
          </p:txBody>
        </p:sp>
        <p:sp>
          <p:nvSpPr>
            <p:cNvPr id="32" name="Text Box 32"/>
            <p:cNvSpPr txBox="1">
              <a:spLocks noChangeArrowheads="1"/>
            </p:cNvSpPr>
            <p:nvPr/>
          </p:nvSpPr>
          <p:spPr bwMode="auto">
            <a:xfrm>
              <a:off x="3651" y="1570"/>
              <a:ext cx="3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U</a:t>
              </a:r>
            </a:p>
          </p:txBody>
        </p:sp>
        <p:sp>
          <p:nvSpPr>
            <p:cNvPr id="33" name="Text Box 33"/>
            <p:cNvSpPr txBox="1">
              <a:spLocks noChangeArrowheads="1"/>
            </p:cNvSpPr>
            <p:nvPr/>
          </p:nvSpPr>
          <p:spPr bwMode="auto">
            <a:xfrm>
              <a:off x="4332" y="1525"/>
              <a:ext cx="3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1600" b="1" i="1">
                  <a:latin typeface="Times New Roman" pitchFamily="18" charset="0"/>
                </a:rPr>
                <a:t>u</a:t>
              </a:r>
            </a:p>
          </p:txBody>
        </p:sp>
      </p:grpSp>
      <p:sp>
        <p:nvSpPr>
          <p:cNvPr id="34" name="Text Box 35"/>
          <p:cNvSpPr txBox="1">
            <a:spLocks noChangeArrowheads="1"/>
          </p:cNvSpPr>
          <p:nvPr/>
        </p:nvSpPr>
        <p:spPr bwMode="auto">
          <a:xfrm>
            <a:off x="1042988" y="4005263"/>
            <a:ext cx="7416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lang="zh-CN" altLang="zh-CN"/>
          </a:p>
        </p:txBody>
      </p:sp>
      <mc:AlternateContent xmlns:mc="http://schemas.openxmlformats.org/markup-compatibility/2006" xmlns:a14="http://schemas.microsoft.com/office/drawing/2010/main">
        <mc:Choice Requires="a14">
          <p:sp>
            <p:nvSpPr>
              <p:cNvPr id="35" name="Text Box 36"/>
              <p:cNvSpPr txBox="1">
                <a:spLocks noChangeArrowheads="1"/>
              </p:cNvSpPr>
              <p:nvPr/>
            </p:nvSpPr>
            <p:spPr bwMode="auto">
              <a:xfrm>
                <a:off x="539750" y="3724275"/>
                <a:ext cx="7993063" cy="10443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smtClean="0">
                    <a:latin typeface="+mn-lt"/>
                    <a:ea typeface="黑体" panose="02010609060101010101" pitchFamily="49" charset="-122"/>
                  </a:rPr>
                  <a:t>假设在实际中，误差的连续取值范围是</a:t>
                </a:r>
                <a:r>
                  <a:rPr lang="en-US" altLang="zh-CN" i="1" dirty="0">
                    <a:latin typeface="+mn-lt"/>
                    <a:ea typeface="黑体" panose="02010609060101010101" pitchFamily="49" charset="-122"/>
                  </a:rPr>
                  <a:t>e</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e</a:t>
                </a:r>
                <a:r>
                  <a:rPr lang="en-US" altLang="zh-CN" i="1" baseline="-25000" dirty="0" err="1">
                    <a:latin typeface="+mn-lt"/>
                    <a:ea typeface="黑体" panose="02010609060101010101" pitchFamily="49" charset="-122"/>
                  </a:rPr>
                  <a:t>L</a:t>
                </a:r>
                <a:r>
                  <a:rPr lang="en-US" altLang="zh-CN" dirty="0" err="1">
                    <a:latin typeface="+mn-lt"/>
                    <a:ea typeface="黑体" panose="02010609060101010101" pitchFamily="49" charset="-122"/>
                  </a:rPr>
                  <a:t>,</a:t>
                </a:r>
                <a:r>
                  <a:rPr lang="en-US" altLang="zh-CN" i="1" dirty="0" err="1">
                    <a:latin typeface="+mn-lt"/>
                    <a:ea typeface="黑体" panose="02010609060101010101" pitchFamily="49" charset="-122"/>
                  </a:rPr>
                  <a:t>e</a:t>
                </a:r>
                <a:r>
                  <a:rPr lang="en-US" altLang="zh-CN" i="1" baseline="-25000" dirty="0" err="1">
                    <a:latin typeface="+mn-lt"/>
                    <a:ea typeface="黑体" panose="02010609060101010101" pitchFamily="49" charset="-122"/>
                  </a:rPr>
                  <a:t>H</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a:t>
                </a:r>
                <a:r>
                  <a:rPr lang="en-US" altLang="zh-CN" i="1" dirty="0" err="1">
                    <a:latin typeface="+mn-lt"/>
                    <a:ea typeface="黑体" panose="02010609060101010101" pitchFamily="49" charset="-122"/>
                  </a:rPr>
                  <a:t>e</a:t>
                </a:r>
                <a:r>
                  <a:rPr lang="en-US" altLang="zh-CN" i="1" baseline="-25000" dirty="0" err="1">
                    <a:latin typeface="+mn-lt"/>
                    <a:ea typeface="黑体" panose="02010609060101010101" pitchFamily="49" charset="-122"/>
                  </a:rPr>
                  <a:t>L</a:t>
                </a:r>
                <a:r>
                  <a:rPr lang="zh-CN" altLang="en-US" dirty="0">
                    <a:latin typeface="+mn-lt"/>
                    <a:ea typeface="黑体" panose="02010609060101010101" pitchFamily="49" charset="-122"/>
                  </a:rPr>
                  <a:t>表示低限值，</a:t>
                </a:r>
                <a:r>
                  <a:rPr lang="en-US" altLang="zh-CN" i="1" dirty="0" err="1">
                    <a:latin typeface="+mn-lt"/>
                    <a:ea typeface="黑体" panose="02010609060101010101" pitchFamily="49" charset="-122"/>
                  </a:rPr>
                  <a:t>e</a:t>
                </a:r>
                <a:r>
                  <a:rPr lang="en-US" altLang="zh-CN" i="1" baseline="-25000" dirty="0" err="1">
                    <a:latin typeface="+mn-lt"/>
                    <a:ea typeface="黑体" panose="02010609060101010101" pitchFamily="49" charset="-122"/>
                  </a:rPr>
                  <a:t>H</a:t>
                </a:r>
                <a:r>
                  <a:rPr lang="zh-CN" altLang="en-US" dirty="0">
                    <a:latin typeface="+mn-lt"/>
                    <a:ea typeface="黑体" panose="02010609060101010101" pitchFamily="49" charset="-122"/>
                  </a:rPr>
                  <a:t>表示高限值。则</a:t>
                </a:r>
                <a:r>
                  <a:rPr lang="zh-CN" altLang="en-US" dirty="0" smtClean="0">
                    <a:latin typeface="+mn-lt"/>
                    <a:ea typeface="黑体" panose="02010609060101010101" pitchFamily="49" charset="-122"/>
                  </a:rPr>
                  <a:t>：</a:t>
                </a:r>
                <a14:m>
                  <m:oMath xmlns:m="http://schemas.openxmlformats.org/officeDocument/2006/math">
                    <m:sSub>
                      <m:sSubPr>
                        <m:ctrlPr>
                          <a:rPr lang="en-US" altLang="zh-CN" i="1" smtClean="0">
                            <a:latin typeface="Cambria Math"/>
                            <a:ea typeface="黑体" panose="02010609060101010101" pitchFamily="49" charset="-122"/>
                          </a:rPr>
                        </m:ctrlPr>
                      </m:sSubPr>
                      <m:e>
                        <m:r>
                          <a:rPr lang="en-US" altLang="zh-CN" b="0" i="1" smtClean="0">
                            <a:latin typeface="Cambria Math"/>
                            <a:ea typeface="黑体" panose="02010609060101010101" pitchFamily="49" charset="-122"/>
                          </a:rPr>
                          <m:t>𝑘</m:t>
                        </m:r>
                      </m:e>
                      <m:sub>
                        <m:r>
                          <a:rPr lang="en-US" altLang="zh-CN" b="0" i="1" smtClean="0">
                            <a:latin typeface="Cambria Math"/>
                            <a:ea typeface="黑体" panose="02010609060101010101" pitchFamily="49" charset="-122"/>
                          </a:rPr>
                          <m:t>𝑒</m:t>
                        </m:r>
                      </m:sub>
                    </m:sSub>
                    <m:r>
                      <a:rPr lang="en-US" altLang="zh-CN" b="0" i="1" smtClean="0">
                        <a:latin typeface="Cambria Math"/>
                        <a:ea typeface="黑体" panose="02010609060101010101" pitchFamily="49" charset="-122"/>
                      </a:rPr>
                      <m:t>=</m:t>
                    </m:r>
                    <m:f>
                      <m:fPr>
                        <m:ctrlPr>
                          <a:rPr lang="en-US" altLang="zh-CN" i="1" smtClean="0">
                            <a:latin typeface="Cambria Math"/>
                            <a:ea typeface="黑体" panose="02010609060101010101" pitchFamily="49" charset="-122"/>
                          </a:rPr>
                        </m:ctrlPr>
                      </m:fPr>
                      <m:num>
                        <m:r>
                          <a:rPr lang="en-US" altLang="zh-CN" b="0" i="1" smtClean="0">
                            <a:latin typeface="Cambria Math"/>
                            <a:ea typeface="黑体" panose="02010609060101010101" pitchFamily="49" charset="-122"/>
                          </a:rPr>
                          <m:t>2</m:t>
                        </m:r>
                        <m:r>
                          <a:rPr lang="en-US" altLang="zh-CN" b="0" i="1" smtClean="0">
                            <a:latin typeface="Cambria Math"/>
                            <a:ea typeface="黑体" panose="02010609060101010101" pitchFamily="49" charset="-122"/>
                          </a:rPr>
                          <m:t>𝑚</m:t>
                        </m:r>
                      </m:num>
                      <m:den>
                        <m:sSub>
                          <m:sSubPr>
                            <m:ctrlPr>
                              <a:rPr lang="en-US" altLang="zh-CN" i="1" smtClean="0">
                                <a:latin typeface="Cambria Math"/>
                                <a:ea typeface="黑体" panose="02010609060101010101" pitchFamily="49" charset="-122"/>
                              </a:rPr>
                            </m:ctrlPr>
                          </m:sSubPr>
                          <m:e>
                            <m:r>
                              <a:rPr lang="en-US" altLang="zh-CN" b="0" i="1" smtClean="0">
                                <a:latin typeface="Cambria Math"/>
                                <a:ea typeface="黑体" panose="02010609060101010101" pitchFamily="49" charset="-122"/>
                              </a:rPr>
                              <m:t>𝑒</m:t>
                            </m:r>
                          </m:e>
                          <m:sub>
                            <m:r>
                              <a:rPr lang="en-US" altLang="zh-CN" b="0" i="1" smtClean="0">
                                <a:latin typeface="Cambria Math"/>
                                <a:ea typeface="黑体" panose="02010609060101010101" pitchFamily="49" charset="-122"/>
                              </a:rPr>
                              <m:t>𝐻</m:t>
                            </m:r>
                          </m:sub>
                        </m:sSub>
                        <m:r>
                          <a:rPr lang="en-US" altLang="zh-CN" b="0" i="1" smtClean="0">
                            <a:latin typeface="Cambria Math"/>
                            <a:ea typeface="黑体" panose="02010609060101010101" pitchFamily="49" charset="-122"/>
                          </a:rPr>
                          <m:t>−</m:t>
                        </m:r>
                        <m:sSub>
                          <m:sSubPr>
                            <m:ctrlPr>
                              <a:rPr lang="en-US" altLang="zh-CN" i="1">
                                <a:latin typeface="Cambria Math"/>
                                <a:ea typeface="黑体" panose="02010609060101010101" pitchFamily="49" charset="-122"/>
                              </a:rPr>
                            </m:ctrlPr>
                          </m:sSubPr>
                          <m:e>
                            <m:r>
                              <a:rPr lang="en-US" altLang="zh-CN" b="0" i="1">
                                <a:latin typeface="Cambria Math"/>
                                <a:ea typeface="黑体" panose="02010609060101010101" pitchFamily="49" charset="-122"/>
                              </a:rPr>
                              <m:t>𝑒</m:t>
                            </m:r>
                          </m:e>
                          <m:sub>
                            <m:r>
                              <a:rPr lang="en-US" altLang="zh-CN" b="0" i="1" smtClean="0">
                                <a:latin typeface="Cambria Math"/>
                                <a:ea typeface="黑体" panose="02010609060101010101" pitchFamily="49" charset="-122"/>
                              </a:rPr>
                              <m:t>𝐿</m:t>
                            </m:r>
                          </m:sub>
                        </m:sSub>
                      </m:den>
                    </m:f>
                  </m:oMath>
                </a14:m>
                <a:r>
                  <a:rPr lang="zh-CN" altLang="en-US" dirty="0" smtClean="0">
                    <a:latin typeface="+mn-lt"/>
                    <a:ea typeface="黑体" panose="02010609060101010101" pitchFamily="49" charset="-122"/>
                  </a:rPr>
                  <a:t> </a:t>
                </a:r>
                <a:endParaRPr lang="zh-CN" altLang="en-US" dirty="0">
                  <a:latin typeface="+mn-lt"/>
                  <a:ea typeface="黑体" panose="02010609060101010101" pitchFamily="49" charset="-122"/>
                </a:endParaRPr>
              </a:p>
            </p:txBody>
          </p:sp>
        </mc:Choice>
        <mc:Fallback xmlns="">
          <p:sp>
            <p:nvSpPr>
              <p:cNvPr id="35" name="Text Box 36"/>
              <p:cNvSpPr txBox="1">
                <a:spLocks noRot="1" noChangeAspect="1" noMove="1" noResize="1" noEditPoints="1" noAdjustHandles="1" noChangeArrowheads="1" noChangeShapeType="1" noTextEdit="1"/>
              </p:cNvSpPr>
              <p:nvPr/>
            </p:nvSpPr>
            <p:spPr bwMode="auto">
              <a:xfrm>
                <a:off x="539750" y="3724275"/>
                <a:ext cx="7993063" cy="1044325"/>
              </a:xfrm>
              <a:prstGeom prst="rect">
                <a:avLst/>
              </a:prstGeom>
              <a:blipFill rotWithShape="1">
                <a:blip r:embed="rId2"/>
                <a:stretch>
                  <a:fillRect l="-1220" t="-6433" r="-53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 Box 39"/>
              <p:cNvSpPr txBox="1">
                <a:spLocks noChangeArrowheads="1"/>
              </p:cNvSpPr>
              <p:nvPr/>
            </p:nvSpPr>
            <p:spPr bwMode="auto">
              <a:xfrm>
                <a:off x="539750" y="4724400"/>
                <a:ext cx="7993063" cy="13991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smtClean="0">
                    <a:latin typeface="+mn-lt"/>
                    <a:ea typeface="黑体" panose="02010609060101010101" pitchFamily="49" charset="-122"/>
                    <a:cs typeface="Times New Roman" pitchFamily="18" charset="0"/>
                  </a:rPr>
                  <a:t>同理，假如误差变化率的连续取值范围是</a:t>
                </a:r>
                <a:r>
                  <a:rPr lang="en-US" altLang="zh-CN" i="1" dirty="0" err="1">
                    <a:latin typeface="+mn-lt"/>
                    <a:ea typeface="黑体" panose="02010609060101010101" pitchFamily="49" charset="-122"/>
                  </a:rPr>
                  <a:t>ec</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ec</a:t>
                </a:r>
                <a:r>
                  <a:rPr lang="en-US" altLang="zh-CN" i="1" baseline="-25000" dirty="0" err="1">
                    <a:latin typeface="+mn-lt"/>
                    <a:ea typeface="黑体" panose="02010609060101010101" pitchFamily="49" charset="-122"/>
                  </a:rPr>
                  <a:t>L</a:t>
                </a:r>
                <a:r>
                  <a:rPr lang="en-US" altLang="zh-CN" dirty="0" err="1">
                    <a:latin typeface="+mn-lt"/>
                    <a:ea typeface="黑体" panose="02010609060101010101" pitchFamily="49" charset="-122"/>
                  </a:rPr>
                  <a:t>,</a:t>
                </a:r>
                <a:r>
                  <a:rPr lang="en-US" altLang="zh-CN" i="1" dirty="0" err="1">
                    <a:latin typeface="+mn-lt"/>
                    <a:ea typeface="黑体" panose="02010609060101010101" pitchFamily="49" charset="-122"/>
                  </a:rPr>
                  <a:t>ec</a:t>
                </a:r>
                <a:r>
                  <a:rPr lang="en-US" altLang="zh-CN" i="1" baseline="-25000" dirty="0" err="1">
                    <a:latin typeface="+mn-lt"/>
                    <a:ea typeface="黑体" panose="02010609060101010101" pitchFamily="49" charset="-122"/>
                  </a:rPr>
                  <a:t>H</a:t>
                </a:r>
                <a:r>
                  <a:rPr lang="en-US" altLang="zh-CN" dirty="0">
                    <a:latin typeface="+mn-lt"/>
                    <a:ea typeface="黑体" panose="02010609060101010101" pitchFamily="49" charset="-122"/>
                  </a:rPr>
                  <a:t>]</a:t>
                </a:r>
                <a:r>
                  <a:rPr lang="en-US" altLang="zh-CN" dirty="0">
                    <a:latin typeface="+mn-lt"/>
                    <a:ea typeface="黑体" panose="02010609060101010101" pitchFamily="49" charset="-122"/>
                    <a:cs typeface="Times New Roman" pitchFamily="18" charset="0"/>
                  </a:rPr>
                  <a:t> </a:t>
                </a:r>
                <a:r>
                  <a:rPr lang="zh-CN" altLang="en-US" dirty="0">
                    <a:latin typeface="+mn-lt"/>
                    <a:ea typeface="黑体" panose="02010609060101010101" pitchFamily="49" charset="-122"/>
                    <a:cs typeface="Times New Roman" pitchFamily="18" charset="0"/>
                  </a:rPr>
                  <a:t>，控制量的连续取值范围是</a:t>
                </a:r>
                <a:r>
                  <a:rPr lang="en-US" altLang="zh-CN" i="1" dirty="0">
                    <a:latin typeface="+mn-lt"/>
                    <a:ea typeface="黑体" panose="02010609060101010101" pitchFamily="49" charset="-122"/>
                  </a:rPr>
                  <a:t>u</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u</a:t>
                </a:r>
                <a:r>
                  <a:rPr lang="en-US" altLang="zh-CN" i="1" baseline="-25000" dirty="0" err="1">
                    <a:latin typeface="+mn-lt"/>
                    <a:ea typeface="黑体" panose="02010609060101010101" pitchFamily="49" charset="-122"/>
                  </a:rPr>
                  <a:t>L</a:t>
                </a:r>
                <a:r>
                  <a:rPr lang="en-US" altLang="zh-CN" dirty="0" err="1">
                    <a:latin typeface="+mn-lt"/>
                    <a:ea typeface="黑体" panose="02010609060101010101" pitchFamily="49" charset="-122"/>
                  </a:rPr>
                  <a:t>,</a:t>
                </a:r>
                <a:r>
                  <a:rPr lang="en-US" altLang="zh-CN" i="1" dirty="0" err="1">
                    <a:latin typeface="+mn-lt"/>
                    <a:ea typeface="黑体" panose="02010609060101010101" pitchFamily="49" charset="-122"/>
                  </a:rPr>
                  <a:t>u</a:t>
                </a:r>
                <a:r>
                  <a:rPr lang="en-US" altLang="zh-CN" i="1" baseline="-25000" dirty="0" err="1">
                    <a:latin typeface="+mn-lt"/>
                    <a:ea typeface="黑体" panose="02010609060101010101" pitchFamily="49" charset="-122"/>
                  </a:rPr>
                  <a:t>H</a:t>
                </a:r>
                <a:r>
                  <a:rPr lang="en-US" altLang="zh-CN" dirty="0">
                    <a:latin typeface="+mn-lt"/>
                    <a:ea typeface="黑体" panose="02010609060101010101" pitchFamily="49" charset="-122"/>
                  </a:rPr>
                  <a:t>]</a:t>
                </a:r>
                <a:r>
                  <a:rPr lang="en-US" altLang="zh-CN" dirty="0">
                    <a:latin typeface="+mn-lt"/>
                    <a:ea typeface="黑体" panose="02010609060101010101" pitchFamily="49" charset="-122"/>
                    <a:cs typeface="Times New Roman" pitchFamily="18" charset="0"/>
                  </a:rPr>
                  <a:t> </a:t>
                </a:r>
                <a:r>
                  <a:rPr lang="zh-CN" altLang="en-US" dirty="0">
                    <a:latin typeface="+mn-lt"/>
                    <a:ea typeface="黑体" panose="02010609060101010101" pitchFamily="49" charset="-122"/>
                    <a:cs typeface="Times New Roman" pitchFamily="18" charset="0"/>
                  </a:rPr>
                  <a:t>，则量化因子</a:t>
                </a:r>
                <a:r>
                  <a:rPr lang="en-US" altLang="zh-CN" i="1" dirty="0" err="1">
                    <a:latin typeface="+mn-lt"/>
                    <a:ea typeface="黑体" panose="02010609060101010101" pitchFamily="49" charset="-122"/>
                  </a:rPr>
                  <a:t>k</a:t>
                </a:r>
                <a:r>
                  <a:rPr lang="en-US" altLang="zh-CN" i="1" baseline="-25000" dirty="0" err="1">
                    <a:latin typeface="+mn-lt"/>
                    <a:ea typeface="黑体" panose="02010609060101010101" pitchFamily="49" charset="-122"/>
                  </a:rPr>
                  <a:t>ec</a:t>
                </a:r>
                <a:r>
                  <a:rPr lang="zh-CN" altLang="en-US" dirty="0">
                    <a:latin typeface="+mn-lt"/>
                    <a:ea typeface="黑体" panose="02010609060101010101" pitchFamily="49" charset="-122"/>
                    <a:cs typeface="Times New Roman" pitchFamily="18" charset="0"/>
                  </a:rPr>
                  <a:t>和比例因子</a:t>
                </a:r>
                <a:r>
                  <a:rPr lang="en-US" altLang="zh-CN" i="1" dirty="0" err="1">
                    <a:latin typeface="+mn-lt"/>
                    <a:ea typeface="黑体" panose="02010609060101010101" pitchFamily="49" charset="-122"/>
                  </a:rPr>
                  <a:t>k</a:t>
                </a:r>
                <a:r>
                  <a:rPr lang="en-US" altLang="zh-CN" i="1" baseline="-25000" dirty="0" err="1">
                    <a:latin typeface="+mn-lt"/>
                    <a:ea typeface="黑体" panose="02010609060101010101" pitchFamily="49" charset="-122"/>
                  </a:rPr>
                  <a:t>u</a:t>
                </a:r>
                <a:r>
                  <a:rPr lang="zh-CN" altLang="en-US" dirty="0">
                    <a:latin typeface="+mn-lt"/>
                    <a:ea typeface="黑体" panose="02010609060101010101" pitchFamily="49" charset="-122"/>
                    <a:cs typeface="Times New Roman" pitchFamily="18" charset="0"/>
                  </a:rPr>
                  <a:t>可分别确定如下：</a:t>
                </a:r>
                <a:r>
                  <a:rPr lang="en-US" altLang="zh-CN" dirty="0">
                    <a:ea typeface="黑体" panose="02010609060101010101" pitchFamily="49" charset="-122"/>
                  </a:rPr>
                  <a:t> </a:t>
                </a:r>
                <a14:m>
                  <m:oMath xmlns:m="http://schemas.openxmlformats.org/officeDocument/2006/math">
                    <m:sSub>
                      <m:sSubPr>
                        <m:ctrlPr>
                          <a:rPr lang="en-US" altLang="zh-CN" i="1">
                            <a:latin typeface="Cambria Math"/>
                            <a:ea typeface="黑体" panose="02010609060101010101" pitchFamily="49" charset="-122"/>
                          </a:rPr>
                        </m:ctrlPr>
                      </m:sSubPr>
                      <m:e>
                        <m:r>
                          <a:rPr lang="en-US" altLang="zh-CN" b="0" i="1">
                            <a:latin typeface="Cambria Math"/>
                            <a:ea typeface="黑体" panose="02010609060101010101" pitchFamily="49" charset="-122"/>
                          </a:rPr>
                          <m:t>𝑘</m:t>
                        </m:r>
                      </m:e>
                      <m:sub>
                        <m:r>
                          <a:rPr lang="en-US" altLang="zh-CN" b="0" i="1">
                            <a:latin typeface="Cambria Math"/>
                            <a:ea typeface="黑体" panose="02010609060101010101" pitchFamily="49" charset="-122"/>
                          </a:rPr>
                          <m:t>𝑒</m:t>
                        </m:r>
                        <m:r>
                          <a:rPr lang="en-US" altLang="zh-CN" b="0" i="1" smtClean="0">
                            <a:latin typeface="Cambria Math"/>
                            <a:ea typeface="黑体" panose="02010609060101010101" pitchFamily="49" charset="-122"/>
                          </a:rPr>
                          <m:t>𝑐</m:t>
                        </m:r>
                      </m:sub>
                    </m:sSub>
                    <m:r>
                      <a:rPr lang="en-US" altLang="zh-CN" b="0" i="1">
                        <a:latin typeface="Cambria Math"/>
                        <a:ea typeface="黑体" panose="02010609060101010101" pitchFamily="49" charset="-122"/>
                      </a:rPr>
                      <m:t>=</m:t>
                    </m:r>
                    <m:f>
                      <m:fPr>
                        <m:ctrlPr>
                          <a:rPr lang="en-US" altLang="zh-CN" i="1">
                            <a:latin typeface="Cambria Math"/>
                            <a:ea typeface="黑体" panose="02010609060101010101" pitchFamily="49" charset="-122"/>
                          </a:rPr>
                        </m:ctrlPr>
                      </m:fPr>
                      <m:num>
                        <m:r>
                          <a:rPr lang="en-US" altLang="zh-CN" b="0" i="1">
                            <a:latin typeface="Cambria Math"/>
                            <a:ea typeface="黑体" panose="02010609060101010101" pitchFamily="49" charset="-122"/>
                          </a:rPr>
                          <m:t>2</m:t>
                        </m:r>
                        <m:r>
                          <a:rPr lang="en-US" altLang="zh-CN" b="0" i="1" smtClean="0">
                            <a:latin typeface="Cambria Math"/>
                            <a:ea typeface="黑体" panose="02010609060101010101" pitchFamily="49" charset="-122"/>
                          </a:rPr>
                          <m:t>𝑛</m:t>
                        </m:r>
                      </m:num>
                      <m:den>
                        <m:sSub>
                          <m:sSubPr>
                            <m:ctrlPr>
                              <a:rPr lang="en-US" altLang="zh-CN" i="1">
                                <a:latin typeface="Cambria Math"/>
                                <a:ea typeface="黑体" panose="02010609060101010101" pitchFamily="49" charset="-122"/>
                              </a:rPr>
                            </m:ctrlPr>
                          </m:sSubPr>
                          <m:e>
                            <m:r>
                              <a:rPr lang="en-US" altLang="zh-CN" b="0" i="1">
                                <a:latin typeface="Cambria Math"/>
                                <a:ea typeface="黑体" panose="02010609060101010101" pitchFamily="49" charset="-122"/>
                              </a:rPr>
                              <m:t>𝑒</m:t>
                            </m:r>
                            <m:r>
                              <a:rPr lang="en-US" altLang="zh-CN" b="0" i="1" smtClean="0">
                                <a:latin typeface="Cambria Math"/>
                                <a:ea typeface="黑体" panose="02010609060101010101" pitchFamily="49" charset="-122"/>
                              </a:rPr>
                              <m:t>𝑐</m:t>
                            </m:r>
                          </m:e>
                          <m:sub>
                            <m:r>
                              <a:rPr lang="en-US" altLang="zh-CN" b="0" i="1">
                                <a:latin typeface="Cambria Math"/>
                                <a:ea typeface="黑体" panose="02010609060101010101" pitchFamily="49" charset="-122"/>
                              </a:rPr>
                              <m:t>𝐻</m:t>
                            </m:r>
                          </m:sub>
                        </m:sSub>
                        <m:r>
                          <a:rPr lang="en-US" altLang="zh-CN" b="0" i="1">
                            <a:latin typeface="Cambria Math"/>
                            <a:ea typeface="黑体" panose="02010609060101010101" pitchFamily="49" charset="-122"/>
                          </a:rPr>
                          <m:t>−</m:t>
                        </m:r>
                        <m:sSub>
                          <m:sSubPr>
                            <m:ctrlPr>
                              <a:rPr lang="en-US" altLang="zh-CN" i="1">
                                <a:latin typeface="Cambria Math"/>
                                <a:ea typeface="黑体" panose="02010609060101010101" pitchFamily="49" charset="-122"/>
                              </a:rPr>
                            </m:ctrlPr>
                          </m:sSubPr>
                          <m:e>
                            <m:r>
                              <a:rPr lang="en-US" altLang="zh-CN" b="0" i="1">
                                <a:latin typeface="Cambria Math"/>
                                <a:ea typeface="黑体" panose="02010609060101010101" pitchFamily="49" charset="-122"/>
                              </a:rPr>
                              <m:t>𝑒</m:t>
                            </m:r>
                            <m:r>
                              <a:rPr lang="en-US" altLang="zh-CN" b="0" i="1" smtClean="0">
                                <a:latin typeface="Cambria Math"/>
                                <a:ea typeface="黑体" panose="02010609060101010101" pitchFamily="49" charset="-122"/>
                              </a:rPr>
                              <m:t>𝑐</m:t>
                            </m:r>
                          </m:e>
                          <m:sub>
                            <m:r>
                              <a:rPr lang="en-US" altLang="zh-CN" b="0" i="1">
                                <a:latin typeface="Cambria Math"/>
                                <a:ea typeface="黑体" panose="02010609060101010101" pitchFamily="49" charset="-122"/>
                              </a:rPr>
                              <m:t>𝐿</m:t>
                            </m:r>
                          </m:sub>
                        </m:sSub>
                      </m:den>
                    </m:f>
                  </m:oMath>
                </a14:m>
                <a:r>
                  <a:rPr lang="zh-CN" altLang="en-US" dirty="0">
                    <a:ea typeface="黑体" panose="02010609060101010101" pitchFamily="49" charset="-122"/>
                  </a:rPr>
                  <a:t> </a:t>
                </a:r>
                <a:r>
                  <a:rPr lang="zh-CN" altLang="en-US" dirty="0" smtClean="0">
                    <a:ea typeface="黑体" panose="02010609060101010101" pitchFamily="49" charset="-122"/>
                  </a:rPr>
                  <a:t>，</a:t>
                </a:r>
                <a:r>
                  <a:rPr lang="en-US" altLang="zh-CN" dirty="0">
                    <a:ea typeface="黑体" panose="02010609060101010101" pitchFamily="49" charset="-122"/>
                  </a:rPr>
                  <a:t> </a:t>
                </a:r>
                <a14:m>
                  <m:oMath xmlns:m="http://schemas.openxmlformats.org/officeDocument/2006/math">
                    <m:sSub>
                      <m:sSubPr>
                        <m:ctrlPr>
                          <a:rPr lang="en-US" altLang="zh-CN" i="1">
                            <a:latin typeface="Cambria Math"/>
                            <a:ea typeface="黑体" panose="02010609060101010101" pitchFamily="49" charset="-122"/>
                          </a:rPr>
                        </m:ctrlPr>
                      </m:sSubPr>
                      <m:e>
                        <m:r>
                          <a:rPr lang="en-US" altLang="zh-CN" b="0" i="1">
                            <a:latin typeface="Cambria Math"/>
                            <a:ea typeface="黑体" panose="02010609060101010101" pitchFamily="49" charset="-122"/>
                          </a:rPr>
                          <m:t>𝑘</m:t>
                        </m:r>
                      </m:e>
                      <m:sub>
                        <m:r>
                          <a:rPr lang="en-US" altLang="zh-CN" b="0" i="1" smtClean="0">
                            <a:latin typeface="Cambria Math"/>
                            <a:ea typeface="黑体" panose="02010609060101010101" pitchFamily="49" charset="-122"/>
                          </a:rPr>
                          <m:t>𝑢</m:t>
                        </m:r>
                      </m:sub>
                    </m:sSub>
                    <m:r>
                      <a:rPr lang="en-US" altLang="zh-CN" b="0" i="1">
                        <a:latin typeface="Cambria Math"/>
                        <a:ea typeface="黑体" panose="02010609060101010101" pitchFamily="49" charset="-122"/>
                      </a:rPr>
                      <m:t>=</m:t>
                    </m:r>
                    <m:f>
                      <m:fPr>
                        <m:ctrlPr>
                          <a:rPr lang="en-US" altLang="zh-CN" i="1">
                            <a:latin typeface="Cambria Math"/>
                            <a:ea typeface="黑体" panose="02010609060101010101" pitchFamily="49" charset="-122"/>
                          </a:rPr>
                        </m:ctrlPr>
                      </m:fPr>
                      <m:num>
                        <m:sSub>
                          <m:sSubPr>
                            <m:ctrlPr>
                              <a:rPr lang="en-US" altLang="zh-CN" i="1">
                                <a:latin typeface="Cambria Math"/>
                                <a:ea typeface="黑体" panose="02010609060101010101" pitchFamily="49" charset="-122"/>
                              </a:rPr>
                            </m:ctrlPr>
                          </m:sSubPr>
                          <m:e>
                            <m:r>
                              <a:rPr lang="en-US" altLang="zh-CN" b="0" i="1" smtClean="0">
                                <a:latin typeface="Cambria Math"/>
                                <a:ea typeface="黑体" panose="02010609060101010101" pitchFamily="49" charset="-122"/>
                              </a:rPr>
                              <m:t>𝑢</m:t>
                            </m:r>
                          </m:e>
                          <m:sub>
                            <m:r>
                              <a:rPr lang="en-US" altLang="zh-CN" b="0" i="1">
                                <a:latin typeface="Cambria Math"/>
                                <a:ea typeface="黑体" panose="02010609060101010101" pitchFamily="49" charset="-122"/>
                              </a:rPr>
                              <m:t>𝐻</m:t>
                            </m:r>
                          </m:sub>
                        </m:sSub>
                        <m:r>
                          <a:rPr lang="en-US" altLang="zh-CN" b="0" i="1">
                            <a:latin typeface="Cambria Math"/>
                            <a:ea typeface="黑体" panose="02010609060101010101" pitchFamily="49" charset="-122"/>
                          </a:rPr>
                          <m:t>−</m:t>
                        </m:r>
                        <m:sSub>
                          <m:sSubPr>
                            <m:ctrlPr>
                              <a:rPr lang="en-US" altLang="zh-CN" i="1" smtClean="0">
                                <a:latin typeface="Cambria Math"/>
                                <a:ea typeface="黑体" panose="02010609060101010101" pitchFamily="49" charset="-122"/>
                              </a:rPr>
                            </m:ctrlPr>
                          </m:sSubPr>
                          <m:e>
                            <m:r>
                              <a:rPr lang="en-US" altLang="zh-CN" b="0" i="1" smtClean="0">
                                <a:latin typeface="Cambria Math"/>
                                <a:ea typeface="黑体" panose="02010609060101010101" pitchFamily="49" charset="-122"/>
                              </a:rPr>
                              <m:t>𝑢</m:t>
                            </m:r>
                          </m:e>
                          <m:sub>
                            <m:r>
                              <a:rPr lang="en-US" altLang="zh-CN" b="0" i="1">
                                <a:latin typeface="Cambria Math"/>
                                <a:ea typeface="黑体" panose="02010609060101010101" pitchFamily="49" charset="-122"/>
                              </a:rPr>
                              <m:t>𝐿</m:t>
                            </m:r>
                          </m:sub>
                        </m:sSub>
                      </m:num>
                      <m:den>
                        <m:r>
                          <a:rPr lang="en-US" altLang="zh-CN" b="0" i="1" smtClean="0">
                            <a:latin typeface="Cambria Math"/>
                            <a:ea typeface="黑体" panose="02010609060101010101" pitchFamily="49" charset="-122"/>
                          </a:rPr>
                          <m:t>2</m:t>
                        </m:r>
                        <m:r>
                          <a:rPr lang="en-US" altLang="zh-CN" b="0" i="1" smtClean="0">
                            <a:latin typeface="Cambria Math"/>
                            <a:ea typeface="黑体" panose="02010609060101010101" pitchFamily="49" charset="-122"/>
                          </a:rPr>
                          <m:t>𝑙</m:t>
                        </m:r>
                      </m:den>
                    </m:f>
                  </m:oMath>
                </a14:m>
                <a:r>
                  <a:rPr lang="zh-CN" altLang="en-US" dirty="0">
                    <a:ea typeface="黑体" panose="02010609060101010101" pitchFamily="49" charset="-122"/>
                  </a:rPr>
                  <a:t> </a:t>
                </a:r>
                <a:r>
                  <a:rPr lang="zh-CN" altLang="en-US" dirty="0" smtClean="0">
                    <a:ea typeface="黑体" panose="02010609060101010101" pitchFamily="49" charset="-122"/>
                  </a:rPr>
                  <a:t>。</a:t>
                </a:r>
                <a:endParaRPr lang="zh-CN" altLang="en-US" dirty="0">
                  <a:latin typeface="+mn-lt"/>
                  <a:ea typeface="黑体" panose="02010609060101010101" pitchFamily="49" charset="-122"/>
                  <a:cs typeface="Times New Roman" pitchFamily="18" charset="0"/>
                </a:endParaRPr>
              </a:p>
            </p:txBody>
          </p:sp>
        </mc:Choice>
        <mc:Fallback xmlns="">
          <p:sp>
            <p:nvSpPr>
              <p:cNvPr id="38" name="Text Box 39"/>
              <p:cNvSpPr txBox="1">
                <a:spLocks noRot="1" noChangeAspect="1" noMove="1" noResize="1" noEditPoints="1" noAdjustHandles="1" noChangeArrowheads="1" noChangeShapeType="1" noTextEdit="1"/>
              </p:cNvSpPr>
              <p:nvPr/>
            </p:nvSpPr>
            <p:spPr bwMode="auto">
              <a:xfrm>
                <a:off x="539750" y="4724400"/>
                <a:ext cx="7993063" cy="1399101"/>
              </a:xfrm>
              <a:prstGeom prst="rect">
                <a:avLst/>
              </a:prstGeom>
              <a:blipFill rotWithShape="1">
                <a:blip r:embed="rId3"/>
                <a:stretch>
                  <a:fillRect l="-1220" t="-478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33</a:t>
            </a:fld>
            <a:r>
              <a:rPr lang="en-US" altLang="zh-CN" smtClean="0"/>
              <a:t>/71</a:t>
            </a:r>
            <a:endParaRPr lang="en-US" altLang="zh-CN" dirty="0"/>
          </a:p>
        </p:txBody>
      </p:sp>
    </p:spTree>
    <p:extLst>
      <p:ext uri="{BB962C8B-B14F-4D97-AF65-F5344CB8AC3E}">
        <p14:creationId xmlns:p14="http://schemas.microsoft.com/office/powerpoint/2010/main" val="515856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6" name="Text Box 4"/>
          <p:cNvSpPr txBox="1">
            <a:spLocks noChangeArrowheads="1"/>
          </p:cNvSpPr>
          <p:nvPr/>
        </p:nvSpPr>
        <p:spPr bwMode="auto">
          <a:xfrm>
            <a:off x="468313" y="1125538"/>
            <a:ext cx="8207375"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dirty="0" smtClean="0">
                <a:latin typeface="+mn-lt"/>
                <a:ea typeface="黑体" panose="02010609060101010101" pitchFamily="49" charset="-122"/>
              </a:rPr>
              <a:t>在</a:t>
            </a:r>
            <a:r>
              <a:rPr lang="zh-CN" altLang="en-US" dirty="0">
                <a:latin typeface="+mn-lt"/>
                <a:ea typeface="黑体" panose="02010609060101010101" pitchFamily="49" charset="-122"/>
              </a:rPr>
              <a:t>确定了量化因子和比例因子之后，误差</a:t>
            </a:r>
            <a:r>
              <a:rPr lang="en-US" altLang="zh-CN" i="1" dirty="0">
                <a:latin typeface="+mn-lt"/>
                <a:ea typeface="黑体" panose="02010609060101010101" pitchFamily="49" charset="-122"/>
              </a:rPr>
              <a:t>e</a:t>
            </a:r>
            <a:r>
              <a:rPr lang="zh-CN" altLang="en-US" dirty="0">
                <a:latin typeface="+mn-lt"/>
                <a:ea typeface="黑体" panose="02010609060101010101" pitchFamily="49" charset="-122"/>
              </a:rPr>
              <a:t>和误差变化率</a:t>
            </a:r>
            <a:r>
              <a:rPr lang="en-US" altLang="zh-CN" i="1" dirty="0" err="1">
                <a:latin typeface="+mn-lt"/>
                <a:ea typeface="黑体" panose="02010609060101010101" pitchFamily="49" charset="-122"/>
              </a:rPr>
              <a:t>ec</a:t>
            </a:r>
            <a:r>
              <a:rPr lang="zh-CN" altLang="en-US" dirty="0">
                <a:latin typeface="+mn-lt"/>
                <a:ea typeface="黑体" panose="02010609060101010101" pitchFamily="49" charset="-122"/>
              </a:rPr>
              <a:t>可通过下式转换为模糊控制器的输入</a:t>
            </a:r>
            <a:r>
              <a:rPr lang="en-US" altLang="zh-CN" i="1" dirty="0">
                <a:latin typeface="+mn-lt"/>
                <a:ea typeface="黑体" panose="02010609060101010101" pitchFamily="49" charset="-122"/>
              </a:rPr>
              <a:t>E</a:t>
            </a:r>
            <a:r>
              <a:rPr lang="zh-CN" altLang="en-US" dirty="0">
                <a:latin typeface="+mn-lt"/>
                <a:ea typeface="黑体" panose="02010609060101010101" pitchFamily="49" charset="-122"/>
              </a:rPr>
              <a:t>和</a:t>
            </a:r>
            <a:r>
              <a:rPr lang="en-US" altLang="zh-CN" i="1" dirty="0">
                <a:latin typeface="+mn-lt"/>
                <a:ea typeface="黑体" panose="02010609060101010101" pitchFamily="49" charset="-122"/>
              </a:rPr>
              <a:t>EC</a:t>
            </a:r>
            <a:r>
              <a:rPr lang="zh-CN" altLang="en-US" dirty="0">
                <a:latin typeface="+mn-lt"/>
                <a:ea typeface="黑体" panose="02010609060101010101" pitchFamily="49" charset="-122"/>
              </a:rPr>
              <a:t>： </a:t>
            </a:r>
          </a:p>
        </p:txBody>
      </p:sp>
      <p:sp>
        <p:nvSpPr>
          <p:cNvPr id="11" name="Text Box 12"/>
          <p:cNvSpPr txBox="1">
            <a:spLocks noChangeArrowheads="1"/>
          </p:cNvSpPr>
          <p:nvPr/>
        </p:nvSpPr>
        <p:spPr bwMode="auto">
          <a:xfrm>
            <a:off x="558436" y="3601791"/>
            <a:ext cx="4465637" cy="57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dirty="0">
                <a:latin typeface="+mn-lt"/>
                <a:ea typeface="黑体" panose="02010609060101010101" pitchFamily="49" charset="-122"/>
              </a:rPr>
              <a:t>式中，</a:t>
            </a:r>
            <a:r>
              <a:rPr lang="en-US" altLang="zh-CN" dirty="0">
                <a:latin typeface="+mn-lt"/>
                <a:ea typeface="黑体" panose="02010609060101010101" pitchFamily="49" charset="-122"/>
              </a:rPr>
              <a:t>&lt;&gt;</a:t>
            </a:r>
            <a:r>
              <a:rPr lang="zh-CN" altLang="en-US" dirty="0">
                <a:latin typeface="+mn-lt"/>
                <a:ea typeface="黑体" panose="02010609060101010101" pitchFamily="49" charset="-122"/>
              </a:rPr>
              <a:t>代表取整运算。 </a:t>
            </a:r>
          </a:p>
        </p:txBody>
      </p:sp>
      <p:sp>
        <p:nvSpPr>
          <p:cNvPr id="12" name="Text Box 13"/>
          <p:cNvSpPr txBox="1">
            <a:spLocks noChangeArrowheads="1"/>
          </p:cNvSpPr>
          <p:nvPr/>
        </p:nvSpPr>
        <p:spPr bwMode="auto">
          <a:xfrm>
            <a:off x="558436" y="4176466"/>
            <a:ext cx="7838220" cy="57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dirty="0" smtClean="0">
                <a:latin typeface="+mn-lt"/>
                <a:ea typeface="黑体" panose="02010609060101010101" pitchFamily="49" charset="-122"/>
              </a:rPr>
              <a:t>模糊控制器</a:t>
            </a:r>
            <a:r>
              <a:rPr lang="zh-CN" altLang="en-US" dirty="0">
                <a:latin typeface="+mn-lt"/>
                <a:ea typeface="黑体" panose="02010609060101010101" pitchFamily="49" charset="-122"/>
              </a:rPr>
              <a:t>的输出</a:t>
            </a:r>
            <a:r>
              <a:rPr lang="en-US" altLang="zh-CN" i="1" dirty="0">
                <a:latin typeface="+mn-lt"/>
                <a:ea typeface="黑体" panose="02010609060101010101" pitchFamily="49" charset="-122"/>
              </a:rPr>
              <a:t>U</a:t>
            </a:r>
            <a:r>
              <a:rPr lang="zh-CN" altLang="en-US" dirty="0">
                <a:latin typeface="+mn-lt"/>
                <a:ea typeface="黑体" panose="02010609060101010101" pitchFamily="49" charset="-122"/>
              </a:rPr>
              <a:t>可以通过下式转换为实际的输出值</a:t>
            </a:r>
            <a:r>
              <a:rPr lang="en-US" altLang="zh-CN" i="1" dirty="0">
                <a:latin typeface="+mn-lt"/>
                <a:ea typeface="黑体" panose="02010609060101010101" pitchFamily="49" charset="-122"/>
              </a:rPr>
              <a:t>u</a:t>
            </a:r>
            <a:r>
              <a:rPr lang="zh-CN" altLang="en-US" dirty="0">
                <a:latin typeface="+mn-lt"/>
                <a:ea typeface="黑体" panose="02010609060101010101" pitchFamily="49" charset="-122"/>
              </a:rPr>
              <a:t>： </a:t>
            </a:r>
          </a:p>
        </p:txBody>
      </p:sp>
      <mc:AlternateContent xmlns:mc="http://schemas.openxmlformats.org/markup-compatibility/2006" xmlns:a14="http://schemas.microsoft.com/office/drawing/2010/main">
        <mc:Choice Requires="a14">
          <p:sp>
            <p:nvSpPr>
              <p:cNvPr id="13" name="Text Box 5"/>
              <p:cNvSpPr txBox="1">
                <a:spLocks noChangeArrowheads="1"/>
              </p:cNvSpPr>
              <p:nvPr/>
            </p:nvSpPr>
            <p:spPr bwMode="auto">
              <a:xfrm>
                <a:off x="1448752" y="1955234"/>
                <a:ext cx="6246495" cy="10950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𝐸</m:t>
                      </m:r>
                      <m:r>
                        <a:rPr lang="en-US" altLang="zh-CN" b="0" i="1" smtClean="0">
                          <a:latin typeface="Cambria Math"/>
                        </a:rPr>
                        <m:t>=&lt;</m:t>
                      </m:r>
                      <m:sSub>
                        <m:sSubPr>
                          <m:ctrlPr>
                            <a:rPr lang="en-US" altLang="zh-CN" i="1" smtClean="0">
                              <a:latin typeface="Cambria Math"/>
                            </a:rPr>
                          </m:ctrlPr>
                        </m:sSubPr>
                        <m:e>
                          <m:r>
                            <a:rPr lang="en-US" altLang="zh-CN" i="1" smtClean="0">
                              <a:latin typeface="Cambria Math"/>
                            </a:rPr>
                            <m:t>𝑘</m:t>
                          </m:r>
                        </m:e>
                        <m:sub>
                          <m:r>
                            <a:rPr lang="en-US" altLang="zh-CN" b="0" i="1" smtClean="0">
                              <a:latin typeface="Cambria Math"/>
                            </a:rPr>
                            <m:t>𝑒</m:t>
                          </m:r>
                        </m:sub>
                      </m:sSub>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𝑒</m:t>
                      </m:r>
                      <m:r>
                        <a:rPr lang="en-US" altLang="zh-CN" b="0" i="1" smtClean="0">
                          <a:latin typeface="Cambria Math"/>
                          <a:ea typeface="Cambria Math"/>
                        </a:rPr>
                        <m:t>−</m:t>
                      </m:r>
                      <m:f>
                        <m:fPr>
                          <m:ctrlPr>
                            <a:rPr lang="en-US" altLang="zh-CN" b="0" i="1" smtClean="0">
                              <a:latin typeface="Cambria Math"/>
                              <a:ea typeface="Cambria Math"/>
                            </a:rPr>
                          </m:ctrlPr>
                        </m:fPr>
                        <m:num>
                          <m:sSub>
                            <m:sSubPr>
                              <m:ctrlPr>
                                <a:rPr lang="en-US" altLang="zh-CN" b="0" i="1" smtClean="0">
                                  <a:latin typeface="Cambria Math"/>
                                  <a:ea typeface="Cambria Math"/>
                                </a:rPr>
                              </m:ctrlPr>
                            </m:sSubPr>
                            <m:e>
                              <m:r>
                                <a:rPr lang="en-US" altLang="zh-CN" b="0" i="1" smtClean="0">
                                  <a:latin typeface="Cambria Math"/>
                                  <a:ea typeface="Cambria Math"/>
                                </a:rPr>
                                <m:t>𝑒</m:t>
                              </m:r>
                            </m:e>
                            <m:sub>
                              <m:r>
                                <a:rPr lang="en-US" altLang="zh-CN" b="0" i="1" smtClean="0">
                                  <a:latin typeface="Cambria Math"/>
                                  <a:ea typeface="Cambria Math"/>
                                </a:rPr>
                                <m:t>𝐻</m:t>
                              </m:r>
                            </m:sub>
                          </m:sSub>
                          <m:r>
                            <a:rPr lang="en-US" altLang="zh-CN" b="0" i="1" smtClean="0">
                              <a:latin typeface="Cambria Math"/>
                              <a:ea typeface="Cambria Math"/>
                            </a:rPr>
                            <m:t>+</m:t>
                          </m:r>
                          <m:sSub>
                            <m:sSubPr>
                              <m:ctrlPr>
                                <a:rPr lang="en-US" altLang="zh-CN" i="1">
                                  <a:latin typeface="Cambria Math"/>
                                  <a:ea typeface="Cambria Math"/>
                                </a:rPr>
                              </m:ctrlPr>
                            </m:sSubPr>
                            <m:e>
                              <m:r>
                                <a:rPr lang="en-US" altLang="zh-CN" i="1">
                                  <a:latin typeface="Cambria Math"/>
                                  <a:ea typeface="Cambria Math"/>
                                </a:rPr>
                                <m:t>𝑒</m:t>
                              </m:r>
                            </m:e>
                            <m:sub>
                              <m:r>
                                <a:rPr lang="en-US" altLang="zh-CN" b="0" i="1" smtClean="0">
                                  <a:latin typeface="Cambria Math"/>
                                  <a:ea typeface="Cambria Math"/>
                                </a:rPr>
                                <m:t>𝐿</m:t>
                              </m:r>
                            </m:sub>
                          </m:sSub>
                        </m:num>
                        <m:den>
                          <m:r>
                            <a:rPr lang="en-US" altLang="zh-CN" b="0" i="1" smtClean="0">
                              <a:latin typeface="Cambria Math"/>
                              <a:ea typeface="Cambria Math"/>
                            </a:rPr>
                            <m:t>2</m:t>
                          </m:r>
                        </m:den>
                      </m:f>
                      <m:r>
                        <a:rPr lang="en-US" altLang="zh-CN" b="0" i="1" smtClean="0">
                          <a:latin typeface="Cambria Math"/>
                          <a:ea typeface="Cambria Math"/>
                        </a:rPr>
                        <m:t>)</m:t>
                      </m:r>
                      <m:r>
                        <a:rPr lang="en-US" altLang="zh-CN" b="0" i="1" smtClean="0">
                          <a:latin typeface="Cambria Math"/>
                        </a:rPr>
                        <m:t>&gt;</m:t>
                      </m:r>
                    </m:oMath>
                  </m:oMathPara>
                </a14:m>
                <a:endParaRPr lang="zh-CN" altLang="en-US" dirty="0">
                  <a:latin typeface="Times New Roman" pitchFamily="18" charset="0"/>
                </a:endParaRPr>
              </a:p>
            </p:txBody>
          </p:sp>
        </mc:Choice>
        <mc:Fallback xmlns="">
          <p:sp>
            <p:nvSpPr>
              <p:cNvPr id="13" name="Text Box 5"/>
              <p:cNvSpPr txBox="1">
                <a:spLocks noRot="1" noChangeAspect="1" noMove="1" noResize="1" noEditPoints="1" noAdjustHandles="1" noChangeArrowheads="1" noChangeShapeType="1" noTextEdit="1"/>
              </p:cNvSpPr>
              <p:nvPr/>
            </p:nvSpPr>
            <p:spPr bwMode="auto">
              <a:xfrm>
                <a:off x="1448752" y="1955234"/>
                <a:ext cx="6246495" cy="1095043"/>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5"/>
              <p:cNvSpPr txBox="1">
                <a:spLocks noChangeArrowheads="1"/>
              </p:cNvSpPr>
              <p:nvPr/>
            </p:nvSpPr>
            <p:spPr bwMode="auto">
              <a:xfrm>
                <a:off x="1448751" y="2715744"/>
                <a:ext cx="6246495" cy="10950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𝐸𝐶</m:t>
                      </m:r>
                      <m:r>
                        <a:rPr lang="en-US" altLang="zh-CN" b="0" i="1" smtClean="0">
                          <a:latin typeface="Cambria Math"/>
                        </a:rPr>
                        <m:t>=&lt;</m:t>
                      </m:r>
                      <m:sSub>
                        <m:sSubPr>
                          <m:ctrlPr>
                            <a:rPr lang="en-US" altLang="zh-CN" i="1" smtClean="0">
                              <a:latin typeface="Cambria Math"/>
                            </a:rPr>
                          </m:ctrlPr>
                        </m:sSubPr>
                        <m:e>
                          <m:r>
                            <a:rPr lang="en-US" altLang="zh-CN" i="1" smtClean="0">
                              <a:latin typeface="Cambria Math"/>
                            </a:rPr>
                            <m:t>𝑘</m:t>
                          </m:r>
                        </m:e>
                        <m:sub>
                          <m:r>
                            <a:rPr lang="en-US" altLang="zh-CN" b="0" i="1" smtClean="0">
                              <a:latin typeface="Cambria Math"/>
                            </a:rPr>
                            <m:t>𝑒𝑐</m:t>
                          </m:r>
                        </m:sub>
                      </m:sSub>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𝑒𝑐</m:t>
                      </m:r>
                      <m:r>
                        <a:rPr lang="en-US" altLang="zh-CN" b="0" i="1" smtClean="0">
                          <a:latin typeface="Cambria Math"/>
                          <a:ea typeface="Cambria Math"/>
                        </a:rPr>
                        <m:t>−</m:t>
                      </m:r>
                      <m:f>
                        <m:fPr>
                          <m:ctrlPr>
                            <a:rPr lang="en-US" altLang="zh-CN" b="0" i="1" smtClean="0">
                              <a:latin typeface="Cambria Math"/>
                              <a:ea typeface="Cambria Math"/>
                            </a:rPr>
                          </m:ctrlPr>
                        </m:fPr>
                        <m:num>
                          <m:sSub>
                            <m:sSubPr>
                              <m:ctrlPr>
                                <a:rPr lang="en-US" altLang="zh-CN" b="0" i="1" smtClean="0">
                                  <a:latin typeface="Cambria Math"/>
                                  <a:ea typeface="Cambria Math"/>
                                </a:rPr>
                              </m:ctrlPr>
                            </m:sSubPr>
                            <m:e>
                              <m:r>
                                <a:rPr lang="en-US" altLang="zh-CN" b="0" i="1" smtClean="0">
                                  <a:latin typeface="Cambria Math"/>
                                  <a:ea typeface="Cambria Math"/>
                                </a:rPr>
                                <m:t>𝑒𝑐</m:t>
                              </m:r>
                            </m:e>
                            <m:sub>
                              <m:r>
                                <a:rPr lang="en-US" altLang="zh-CN" b="0" i="1" smtClean="0">
                                  <a:latin typeface="Cambria Math"/>
                                  <a:ea typeface="Cambria Math"/>
                                </a:rPr>
                                <m:t>𝐻</m:t>
                              </m:r>
                            </m:sub>
                          </m:sSub>
                          <m:r>
                            <a:rPr lang="en-US" altLang="zh-CN" b="0" i="1" smtClean="0">
                              <a:latin typeface="Cambria Math"/>
                              <a:ea typeface="Cambria Math"/>
                            </a:rPr>
                            <m:t>+</m:t>
                          </m:r>
                          <m:sSub>
                            <m:sSubPr>
                              <m:ctrlPr>
                                <a:rPr lang="en-US" altLang="zh-CN" i="1">
                                  <a:latin typeface="Cambria Math"/>
                                  <a:ea typeface="Cambria Math"/>
                                </a:rPr>
                              </m:ctrlPr>
                            </m:sSubPr>
                            <m:e>
                              <m:r>
                                <a:rPr lang="en-US" altLang="zh-CN" i="1">
                                  <a:latin typeface="Cambria Math"/>
                                  <a:ea typeface="Cambria Math"/>
                                </a:rPr>
                                <m:t>𝑒</m:t>
                              </m:r>
                              <m:r>
                                <a:rPr lang="en-US" altLang="zh-CN" b="0" i="1" smtClean="0">
                                  <a:latin typeface="Cambria Math"/>
                                  <a:ea typeface="Cambria Math"/>
                                </a:rPr>
                                <m:t>𝑐</m:t>
                              </m:r>
                            </m:e>
                            <m:sub>
                              <m:r>
                                <a:rPr lang="en-US" altLang="zh-CN" b="0" i="1" smtClean="0">
                                  <a:latin typeface="Cambria Math"/>
                                  <a:ea typeface="Cambria Math"/>
                                </a:rPr>
                                <m:t>𝐿</m:t>
                              </m:r>
                            </m:sub>
                          </m:sSub>
                        </m:num>
                        <m:den>
                          <m:r>
                            <a:rPr lang="en-US" altLang="zh-CN" b="0" i="1" smtClean="0">
                              <a:latin typeface="Cambria Math"/>
                              <a:ea typeface="Cambria Math"/>
                            </a:rPr>
                            <m:t>2</m:t>
                          </m:r>
                        </m:den>
                      </m:f>
                      <m:r>
                        <a:rPr lang="en-US" altLang="zh-CN" b="0" i="1" smtClean="0">
                          <a:latin typeface="Cambria Math"/>
                          <a:ea typeface="Cambria Math"/>
                        </a:rPr>
                        <m:t>)</m:t>
                      </m:r>
                      <m:r>
                        <a:rPr lang="en-US" altLang="zh-CN" b="0" i="1" smtClean="0">
                          <a:latin typeface="Cambria Math"/>
                        </a:rPr>
                        <m:t>&gt;</m:t>
                      </m:r>
                    </m:oMath>
                  </m:oMathPara>
                </a14:m>
                <a:endParaRPr lang="zh-CN" altLang="en-US" dirty="0">
                  <a:latin typeface="Times New Roman" pitchFamily="18" charset="0"/>
                </a:endParaRPr>
              </a:p>
            </p:txBody>
          </p:sp>
        </mc:Choice>
        <mc:Fallback xmlns="">
          <p:sp>
            <p:nvSpPr>
              <p:cNvPr id="15" name="Text Box 5"/>
              <p:cNvSpPr txBox="1">
                <a:spLocks noRot="1" noChangeAspect="1" noMove="1" noResize="1" noEditPoints="1" noAdjustHandles="1" noChangeArrowheads="1" noChangeShapeType="1" noTextEdit="1"/>
              </p:cNvSpPr>
              <p:nvPr/>
            </p:nvSpPr>
            <p:spPr bwMode="auto">
              <a:xfrm>
                <a:off x="1448751" y="2715744"/>
                <a:ext cx="6246495" cy="1095043"/>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5"/>
              <p:cNvSpPr txBox="1">
                <a:spLocks noChangeArrowheads="1"/>
              </p:cNvSpPr>
              <p:nvPr/>
            </p:nvSpPr>
            <p:spPr bwMode="auto">
              <a:xfrm>
                <a:off x="1448752" y="4623674"/>
                <a:ext cx="6246495" cy="10950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𝑢</m:t>
                      </m:r>
                      <m:r>
                        <a:rPr lang="en-US" altLang="zh-CN" b="0" i="1" smtClean="0">
                          <a:latin typeface="Cambria Math"/>
                        </a:rPr>
                        <m:t>=</m:t>
                      </m:r>
                      <m:sSub>
                        <m:sSubPr>
                          <m:ctrlPr>
                            <a:rPr lang="en-US" altLang="zh-CN" i="1" smtClean="0">
                              <a:latin typeface="Cambria Math"/>
                            </a:rPr>
                          </m:ctrlPr>
                        </m:sSubPr>
                        <m:e>
                          <m:r>
                            <a:rPr lang="en-US" altLang="zh-CN" i="1" smtClean="0">
                              <a:latin typeface="Cambria Math"/>
                            </a:rPr>
                            <m:t>𝑘</m:t>
                          </m:r>
                        </m:e>
                        <m:sub>
                          <m:r>
                            <a:rPr lang="en-US" altLang="zh-CN" b="0" i="1" smtClean="0">
                              <a:latin typeface="Cambria Math"/>
                            </a:rPr>
                            <m:t>𝑢</m:t>
                          </m:r>
                        </m:sub>
                      </m:sSub>
                      <m:r>
                        <a:rPr lang="en-US" altLang="zh-CN" i="1" smtClean="0">
                          <a:latin typeface="Cambria Math"/>
                          <a:ea typeface="Cambria Math"/>
                        </a:rPr>
                        <m:t>∙</m:t>
                      </m:r>
                      <m:r>
                        <a:rPr lang="en-US" altLang="zh-CN" b="0" i="1" smtClean="0">
                          <a:latin typeface="Cambria Math"/>
                          <a:ea typeface="Cambria Math"/>
                        </a:rPr>
                        <m:t>𝑈</m:t>
                      </m:r>
                      <m:r>
                        <a:rPr lang="en-US" altLang="zh-CN" b="0" i="1" smtClean="0">
                          <a:latin typeface="Cambria Math"/>
                          <a:ea typeface="Cambria Math"/>
                        </a:rPr>
                        <m:t>+</m:t>
                      </m:r>
                      <m:f>
                        <m:fPr>
                          <m:ctrlPr>
                            <a:rPr lang="en-US" altLang="zh-CN" b="0" i="1" smtClean="0">
                              <a:latin typeface="Cambria Math"/>
                              <a:ea typeface="Cambria Math"/>
                            </a:rPr>
                          </m:ctrlPr>
                        </m:fPr>
                        <m:num>
                          <m:sSub>
                            <m:sSubPr>
                              <m:ctrlPr>
                                <a:rPr lang="en-US" altLang="zh-CN" b="0" i="1" smtClean="0">
                                  <a:latin typeface="Cambria Math"/>
                                  <a:ea typeface="Cambria Math"/>
                                </a:rPr>
                              </m:ctrlPr>
                            </m:sSubPr>
                            <m:e>
                              <m:r>
                                <a:rPr lang="en-US" altLang="zh-CN" b="0" i="1" smtClean="0">
                                  <a:latin typeface="Cambria Math"/>
                                  <a:ea typeface="Cambria Math"/>
                                </a:rPr>
                                <m:t>𝑢</m:t>
                              </m:r>
                            </m:e>
                            <m:sub>
                              <m:r>
                                <a:rPr lang="en-US" altLang="zh-CN" b="0" i="1" smtClean="0">
                                  <a:latin typeface="Cambria Math"/>
                                  <a:ea typeface="Cambria Math"/>
                                </a:rPr>
                                <m:t>𝐻</m:t>
                              </m:r>
                            </m:sub>
                          </m:sSub>
                          <m:r>
                            <a:rPr lang="en-US" altLang="zh-CN" b="0" i="1" smtClean="0">
                              <a:latin typeface="Cambria Math"/>
                              <a:ea typeface="Cambria Math"/>
                            </a:rPr>
                            <m:t>+</m:t>
                          </m:r>
                          <m:sSub>
                            <m:sSubPr>
                              <m:ctrlPr>
                                <a:rPr lang="en-US" altLang="zh-CN" i="1">
                                  <a:latin typeface="Cambria Math"/>
                                  <a:ea typeface="Cambria Math"/>
                                </a:rPr>
                              </m:ctrlPr>
                            </m:sSubPr>
                            <m:e>
                              <m:r>
                                <a:rPr lang="en-US" altLang="zh-CN" i="1" smtClean="0">
                                  <a:latin typeface="Cambria Math"/>
                                  <a:ea typeface="Cambria Math"/>
                                </a:rPr>
                                <m:t>𝑢</m:t>
                              </m:r>
                            </m:e>
                            <m:sub>
                              <m:r>
                                <a:rPr lang="en-US" altLang="zh-CN" b="0" i="1" smtClean="0">
                                  <a:latin typeface="Cambria Math"/>
                                  <a:ea typeface="Cambria Math"/>
                                </a:rPr>
                                <m:t>𝐿</m:t>
                              </m:r>
                            </m:sub>
                          </m:sSub>
                        </m:num>
                        <m:den>
                          <m:r>
                            <a:rPr lang="en-US" altLang="zh-CN" b="0" i="1" smtClean="0">
                              <a:latin typeface="Cambria Math"/>
                              <a:ea typeface="Cambria Math"/>
                            </a:rPr>
                            <m:t>2</m:t>
                          </m:r>
                        </m:den>
                      </m:f>
                    </m:oMath>
                  </m:oMathPara>
                </a14:m>
                <a:endParaRPr lang="zh-CN" altLang="en-US" dirty="0">
                  <a:latin typeface="Times New Roman" pitchFamily="18" charset="0"/>
                </a:endParaRPr>
              </a:p>
            </p:txBody>
          </p:sp>
        </mc:Choice>
        <mc:Fallback xmlns="">
          <p:sp>
            <p:nvSpPr>
              <p:cNvPr id="16" name="Text Box 5"/>
              <p:cNvSpPr txBox="1">
                <a:spLocks noRot="1" noChangeAspect="1" noMove="1" noResize="1" noEditPoints="1" noAdjustHandles="1" noChangeArrowheads="1" noChangeShapeType="1" noTextEdit="1"/>
              </p:cNvSpPr>
              <p:nvPr/>
            </p:nvSpPr>
            <p:spPr bwMode="auto">
              <a:xfrm>
                <a:off x="1448752" y="4623674"/>
                <a:ext cx="6246495" cy="1095043"/>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34</a:t>
            </a:fld>
            <a:r>
              <a:rPr lang="en-US" altLang="zh-CN" smtClean="0"/>
              <a:t>/71</a:t>
            </a:r>
            <a:endParaRPr lang="en-US" altLang="zh-CN" dirty="0"/>
          </a:p>
        </p:txBody>
      </p:sp>
    </p:spTree>
    <p:extLst>
      <p:ext uri="{BB962C8B-B14F-4D97-AF65-F5344CB8AC3E}">
        <p14:creationId xmlns:p14="http://schemas.microsoft.com/office/powerpoint/2010/main" val="2347291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body" sz="half" idx="1"/>
          </p:nvPr>
        </p:nvSpPr>
        <p:spPr>
          <a:xfrm>
            <a:off x="179388" y="908050"/>
            <a:ext cx="8713787" cy="5761038"/>
          </a:xfrm>
        </p:spPr>
        <p:txBody>
          <a:bodyPr/>
          <a:lstStyle/>
          <a:p>
            <a:pPr marL="0" indent="0" eaLnBrk="1" hangingPunct="1">
              <a:spcBef>
                <a:spcPct val="15000"/>
              </a:spcBef>
              <a:buClr>
                <a:schemeClr val="accent2"/>
              </a:buClr>
              <a:buSzPct val="70000"/>
              <a:buNone/>
            </a:pPr>
            <a:r>
              <a:rPr lang="en-US" altLang="zh-CN" sz="2400" dirty="0" smtClean="0">
                <a:ea typeface="黑体" panose="02010609060101010101" pitchFamily="49" charset="-122"/>
              </a:rPr>
              <a:t>3 </a:t>
            </a:r>
            <a:r>
              <a:rPr lang="zh-CN" altLang="en-US" sz="2400" dirty="0" smtClean="0">
                <a:ea typeface="黑体" panose="02010609060101010101" pitchFamily="49" charset="-122"/>
              </a:rPr>
              <a:t>定义</a:t>
            </a:r>
            <a:r>
              <a:rPr lang="zh-CN" altLang="en-US" sz="2400" dirty="0">
                <a:ea typeface="黑体" panose="02010609060101010101" pitchFamily="49" charset="-122"/>
              </a:rPr>
              <a:t>各语言变量的语言值</a:t>
            </a:r>
            <a:endParaRPr lang="zh-CN" altLang="en-US" sz="2400" dirty="0" smtClean="0">
              <a:ea typeface="黑体" panose="02010609060101010101" pitchFamily="49" charset="-122"/>
            </a:endParaRPr>
          </a:p>
        </p:txBody>
      </p:sp>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6" name="Text Box 5"/>
          <p:cNvSpPr txBox="1">
            <a:spLocks noChangeArrowheads="1"/>
          </p:cNvSpPr>
          <p:nvPr/>
        </p:nvSpPr>
        <p:spPr bwMode="auto">
          <a:xfrm>
            <a:off x="971550" y="1628775"/>
            <a:ext cx="7416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通常在语言变量的论域上，将其划分为有限的几档。</a:t>
            </a:r>
          </a:p>
          <a:p>
            <a:pPr eaLnBrk="1" hangingPunct="1">
              <a:spcBef>
                <a:spcPct val="50000"/>
              </a:spcBef>
            </a:pPr>
            <a:r>
              <a:rPr lang="zh-CN" altLang="en-US" dirty="0">
                <a:latin typeface="+mn-lt"/>
                <a:ea typeface="黑体" panose="02010609060101010101" pitchFamily="49" charset="-122"/>
              </a:rPr>
              <a:t>例如，可将</a:t>
            </a:r>
            <a:r>
              <a:rPr lang="en-US" altLang="zh-CN" dirty="0">
                <a:latin typeface="+mn-lt"/>
                <a:ea typeface="黑体" panose="02010609060101010101" pitchFamily="49" charset="-122"/>
              </a:rPr>
              <a:t>E</a:t>
            </a:r>
            <a:r>
              <a:rPr lang="zh-CN" altLang="en-US" dirty="0">
                <a:latin typeface="+mn-lt"/>
                <a:ea typeface="黑体" panose="02010609060101010101" pitchFamily="49" charset="-122"/>
              </a:rPr>
              <a:t>、</a:t>
            </a:r>
            <a:r>
              <a:rPr lang="en-US" altLang="zh-CN" dirty="0">
                <a:latin typeface="+mn-lt"/>
                <a:ea typeface="黑体" panose="02010609060101010101" pitchFamily="49" charset="-122"/>
              </a:rPr>
              <a:t>EC</a:t>
            </a:r>
            <a:r>
              <a:rPr lang="zh-CN" altLang="en-US" dirty="0">
                <a:latin typeface="+mn-lt"/>
                <a:ea typeface="黑体" panose="02010609060101010101" pitchFamily="49" charset="-122"/>
              </a:rPr>
              <a:t>和</a:t>
            </a:r>
            <a:r>
              <a:rPr lang="en-US" altLang="zh-CN" dirty="0">
                <a:latin typeface="+mn-lt"/>
                <a:ea typeface="黑体" panose="02010609060101010101" pitchFamily="49" charset="-122"/>
              </a:rPr>
              <a:t>U</a:t>
            </a:r>
            <a:r>
              <a:rPr lang="zh-CN" altLang="en-US" dirty="0">
                <a:latin typeface="+mn-lt"/>
                <a:ea typeface="黑体" panose="02010609060101010101" pitchFamily="49" charset="-122"/>
              </a:rPr>
              <a:t>的划分为  </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正大（</a:t>
            </a:r>
            <a:r>
              <a:rPr lang="en-US" altLang="zh-CN" dirty="0">
                <a:latin typeface="+mn-lt"/>
                <a:ea typeface="黑体" panose="02010609060101010101" pitchFamily="49" charset="-122"/>
              </a:rPr>
              <a:t>PB</a:t>
            </a:r>
            <a:r>
              <a:rPr lang="zh-CN" altLang="en-US" dirty="0">
                <a:latin typeface="+mn-lt"/>
                <a:ea typeface="黑体" panose="02010609060101010101" pitchFamily="49" charset="-122"/>
              </a:rPr>
              <a:t>）”，“正中</a:t>
            </a:r>
            <a:r>
              <a:rPr lang="en-US" altLang="zh-CN" dirty="0">
                <a:latin typeface="+mn-lt"/>
                <a:ea typeface="黑体" panose="02010609060101010101" pitchFamily="49" charset="-122"/>
              </a:rPr>
              <a:t>(PM)”</a:t>
            </a:r>
            <a:r>
              <a:rPr lang="zh-CN" altLang="en-US" dirty="0">
                <a:latin typeface="+mn-lt"/>
                <a:ea typeface="黑体" panose="02010609060101010101" pitchFamily="49" charset="-122"/>
              </a:rPr>
              <a:t>，“正小（</a:t>
            </a:r>
            <a:r>
              <a:rPr lang="en-US" altLang="zh-CN" dirty="0">
                <a:latin typeface="+mn-lt"/>
                <a:ea typeface="黑体" panose="02010609060101010101" pitchFamily="49" charset="-122"/>
              </a:rPr>
              <a:t>PS</a:t>
            </a:r>
            <a:r>
              <a:rPr lang="zh-CN" altLang="en-US" dirty="0">
                <a:latin typeface="+mn-lt"/>
                <a:ea typeface="黑体" panose="02010609060101010101" pitchFamily="49" charset="-122"/>
              </a:rPr>
              <a:t>）”，“零（</a:t>
            </a:r>
            <a:r>
              <a:rPr lang="en-US" altLang="zh-CN" dirty="0">
                <a:latin typeface="+mn-lt"/>
                <a:ea typeface="黑体" panose="02010609060101010101" pitchFamily="49" charset="-122"/>
              </a:rPr>
              <a:t>ZO</a:t>
            </a:r>
            <a:r>
              <a:rPr lang="zh-CN" altLang="en-US" dirty="0">
                <a:latin typeface="+mn-lt"/>
                <a:ea typeface="黑体" panose="02010609060101010101" pitchFamily="49" charset="-122"/>
              </a:rPr>
              <a:t>）”，“负小（</a:t>
            </a:r>
            <a:r>
              <a:rPr lang="en-US" altLang="zh-CN" dirty="0">
                <a:latin typeface="+mn-lt"/>
                <a:ea typeface="黑体" panose="02010609060101010101" pitchFamily="49" charset="-122"/>
              </a:rPr>
              <a:t>NS</a:t>
            </a:r>
            <a:r>
              <a:rPr lang="zh-CN" altLang="en-US" dirty="0">
                <a:latin typeface="+mn-lt"/>
                <a:ea typeface="黑体" panose="02010609060101010101" pitchFamily="49" charset="-122"/>
              </a:rPr>
              <a:t>）”，“负中（</a:t>
            </a:r>
            <a:r>
              <a:rPr lang="en-US" altLang="zh-CN" dirty="0">
                <a:latin typeface="+mn-lt"/>
                <a:ea typeface="黑体" panose="02010609060101010101" pitchFamily="49" charset="-122"/>
              </a:rPr>
              <a:t>NM</a:t>
            </a:r>
            <a:r>
              <a:rPr lang="zh-CN" altLang="en-US" dirty="0">
                <a:latin typeface="+mn-lt"/>
                <a:ea typeface="黑体" panose="02010609060101010101" pitchFamily="49" charset="-122"/>
              </a:rPr>
              <a:t>）”，“负大（</a:t>
            </a:r>
            <a:r>
              <a:rPr lang="en-US" altLang="zh-CN" dirty="0">
                <a:latin typeface="+mn-lt"/>
                <a:ea typeface="黑体" panose="02010609060101010101" pitchFamily="49" charset="-122"/>
              </a:rPr>
              <a:t>NB</a:t>
            </a:r>
            <a:r>
              <a:rPr lang="zh-CN" altLang="en-US" dirty="0">
                <a:latin typeface="+mn-lt"/>
                <a:ea typeface="黑体" panose="02010609060101010101" pitchFamily="49" charset="-122"/>
              </a:rPr>
              <a:t>）”</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七档。 </a:t>
            </a:r>
          </a:p>
        </p:txBody>
      </p:sp>
      <p:sp>
        <p:nvSpPr>
          <p:cNvPr id="7" name="Text Box 6"/>
          <p:cNvSpPr txBox="1">
            <a:spLocks noChangeArrowheads="1"/>
          </p:cNvSpPr>
          <p:nvPr/>
        </p:nvSpPr>
        <p:spPr bwMode="auto">
          <a:xfrm>
            <a:off x="900113" y="3912560"/>
            <a:ext cx="73437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 typeface="Wingdings" pitchFamily="2" charset="2"/>
              <a:buChar char="n"/>
            </a:pPr>
            <a:r>
              <a:rPr lang="en-US" altLang="zh-CN" dirty="0">
                <a:latin typeface="+mn-lt"/>
                <a:ea typeface="黑体" panose="02010609060101010101" pitchFamily="49" charset="-122"/>
              </a:rPr>
              <a:t> </a:t>
            </a:r>
            <a:r>
              <a:rPr lang="zh-CN" altLang="en-US" dirty="0">
                <a:latin typeface="+mn-lt"/>
                <a:ea typeface="黑体" panose="02010609060101010101" pitchFamily="49" charset="-122"/>
              </a:rPr>
              <a:t>档级多，规则制定灵活，规则细致，但规则多、复杂，编制程序困难，占用的内存较多；</a:t>
            </a:r>
          </a:p>
          <a:p>
            <a:pPr eaLnBrk="1" hangingPunct="1">
              <a:spcBef>
                <a:spcPct val="50000"/>
              </a:spcBef>
              <a:buFont typeface="Wingdings" pitchFamily="2" charset="2"/>
              <a:buChar char="n"/>
            </a:pPr>
            <a:r>
              <a:rPr lang="zh-CN" altLang="en-US" dirty="0">
                <a:latin typeface="+mn-lt"/>
                <a:ea typeface="黑体" panose="02010609060101010101" pitchFamily="49" charset="-122"/>
              </a:rPr>
              <a:t> 档级少，规则少，规则实现方便，但过少的规则会使控制作用变粗而达不到预期的效果。</a:t>
            </a:r>
          </a:p>
          <a:p>
            <a:pPr eaLnBrk="1" hangingPunct="1">
              <a:spcBef>
                <a:spcPct val="50000"/>
              </a:spcBef>
            </a:pPr>
            <a:r>
              <a:rPr lang="zh-CN" altLang="en-US" dirty="0">
                <a:latin typeface="+mn-lt"/>
                <a:ea typeface="黑体" panose="02010609060101010101" pitchFamily="49" charset="-122"/>
              </a:rPr>
              <a:t>因此在选择模糊状态时要兼顾简单性和控制效果。 </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35</a:t>
            </a:fld>
            <a:r>
              <a:rPr lang="en-US" altLang="zh-CN" smtClean="0"/>
              <a:t>/71</a:t>
            </a:r>
            <a:endParaRPr lang="en-US" altLang="zh-CN" dirty="0"/>
          </a:p>
        </p:txBody>
      </p:sp>
    </p:spTree>
    <p:extLst>
      <p:ext uri="{BB962C8B-B14F-4D97-AF65-F5344CB8AC3E}">
        <p14:creationId xmlns:p14="http://schemas.microsoft.com/office/powerpoint/2010/main" val="2799818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body" sz="half" idx="1"/>
          </p:nvPr>
        </p:nvSpPr>
        <p:spPr>
          <a:xfrm>
            <a:off x="179388" y="908050"/>
            <a:ext cx="8713787" cy="5761038"/>
          </a:xfrm>
        </p:spPr>
        <p:txBody>
          <a:bodyPr/>
          <a:lstStyle/>
          <a:p>
            <a:pPr marL="0" indent="0" eaLnBrk="1" hangingPunct="1">
              <a:spcBef>
                <a:spcPct val="15000"/>
              </a:spcBef>
              <a:buClr>
                <a:schemeClr val="accent2"/>
              </a:buClr>
              <a:buSzPct val="70000"/>
              <a:buNone/>
            </a:pPr>
            <a:r>
              <a:rPr lang="en-US" altLang="zh-CN" sz="2400" dirty="0" smtClean="0">
                <a:ea typeface="黑体" panose="02010609060101010101" pitchFamily="49" charset="-122"/>
              </a:rPr>
              <a:t>4 </a:t>
            </a:r>
            <a:r>
              <a:rPr lang="zh-CN" altLang="en-US" sz="2400" dirty="0" smtClean="0">
                <a:ea typeface="黑体" panose="02010609060101010101" pitchFamily="49" charset="-122"/>
              </a:rPr>
              <a:t>定义</a:t>
            </a:r>
            <a:r>
              <a:rPr lang="zh-CN" altLang="en-US" sz="2400" dirty="0">
                <a:ea typeface="黑体" panose="02010609060101010101" pitchFamily="49" charset="-122"/>
              </a:rPr>
              <a:t>各语言值的隶属函数</a:t>
            </a:r>
            <a:endParaRPr lang="zh-CN" altLang="en-US" sz="2400" dirty="0" smtClean="0">
              <a:ea typeface="黑体" panose="02010609060101010101" pitchFamily="49" charset="-122"/>
            </a:endParaRPr>
          </a:p>
        </p:txBody>
      </p:sp>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8" name="Rectangle 6"/>
          <p:cNvSpPr>
            <a:spLocks noChangeArrowheads="1"/>
          </p:cNvSpPr>
          <p:nvPr/>
        </p:nvSpPr>
        <p:spPr bwMode="auto">
          <a:xfrm>
            <a:off x="900113" y="2157561"/>
            <a:ext cx="4378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pitchFamily="2" charset="2"/>
              <a:buAutoNum type="circleNumDbPlain"/>
            </a:pPr>
            <a:r>
              <a:rPr lang="en-US" altLang="zh-CN" sz="2400" dirty="0">
                <a:latin typeface="+mn-lt"/>
                <a:ea typeface="黑体" panose="02010609060101010101" pitchFamily="49" charset="-122"/>
              </a:rPr>
              <a:t> </a:t>
            </a:r>
            <a:r>
              <a:rPr lang="zh-CN" altLang="en-US" sz="2400" dirty="0">
                <a:latin typeface="+mn-lt"/>
                <a:ea typeface="黑体" panose="02010609060101010101" pitchFamily="49" charset="-122"/>
              </a:rPr>
              <a:t>正态分布型（高斯基函数 ）</a:t>
            </a:r>
          </a:p>
        </p:txBody>
      </p:sp>
      <p:sp>
        <p:nvSpPr>
          <p:cNvPr id="10" name="Text Box 9"/>
          <p:cNvSpPr txBox="1">
            <a:spLocks noChangeArrowheads="1"/>
          </p:cNvSpPr>
          <p:nvPr/>
        </p:nvSpPr>
        <p:spPr bwMode="auto">
          <a:xfrm>
            <a:off x="611188" y="4005263"/>
            <a:ext cx="7921625"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dirty="0">
                <a:latin typeface="+mn-lt"/>
                <a:ea typeface="黑体" panose="02010609060101010101" pitchFamily="49" charset="-122"/>
              </a:rPr>
              <a:t>其中，</a:t>
            </a:r>
            <a:r>
              <a:rPr lang="en-US" altLang="zh-CN" sz="2400" i="1" dirty="0" err="1">
                <a:latin typeface="+mn-lt"/>
                <a:ea typeface="黑体" panose="02010609060101010101" pitchFamily="49" charset="-122"/>
              </a:rPr>
              <a:t>a</a:t>
            </a:r>
            <a:r>
              <a:rPr lang="en-US" altLang="zh-CN" sz="2400" baseline="-25000" dirty="0" err="1">
                <a:latin typeface="+mn-lt"/>
                <a:ea typeface="黑体" panose="02010609060101010101" pitchFamily="49" charset="-122"/>
              </a:rPr>
              <a:t>i</a:t>
            </a:r>
            <a:r>
              <a:rPr lang="zh-CN" altLang="en-US" sz="2400" dirty="0">
                <a:latin typeface="+mn-lt"/>
                <a:ea typeface="黑体" panose="02010609060101010101" pitchFamily="49" charset="-122"/>
              </a:rPr>
              <a:t>为函数的中心值，</a:t>
            </a:r>
            <a:r>
              <a:rPr lang="en-US" altLang="zh-CN" sz="2400" i="1" dirty="0">
                <a:latin typeface="+mn-lt"/>
                <a:ea typeface="黑体" panose="02010609060101010101" pitchFamily="49" charset="-122"/>
              </a:rPr>
              <a:t>b</a:t>
            </a:r>
            <a:r>
              <a:rPr lang="en-US" altLang="zh-CN" sz="2400" baseline="-25000" dirty="0">
                <a:latin typeface="+mn-lt"/>
                <a:ea typeface="黑体" panose="02010609060101010101" pitchFamily="49" charset="-122"/>
              </a:rPr>
              <a:t>i</a:t>
            </a:r>
            <a:r>
              <a:rPr lang="zh-CN" altLang="en-US" sz="2400" dirty="0">
                <a:latin typeface="+mn-lt"/>
                <a:ea typeface="黑体" panose="02010609060101010101" pitchFamily="49" charset="-122"/>
              </a:rPr>
              <a:t>为函数的宽度。</a:t>
            </a:r>
          </a:p>
          <a:p>
            <a:pPr eaLnBrk="1" hangingPunct="1">
              <a:spcBef>
                <a:spcPct val="50000"/>
              </a:spcBef>
            </a:pPr>
            <a:r>
              <a:rPr lang="zh-CN" altLang="en-US" sz="2400" dirty="0">
                <a:latin typeface="+mn-lt"/>
                <a:ea typeface="黑体" panose="02010609060101010101" pitchFamily="49" charset="-122"/>
              </a:rPr>
              <a:t>假设与</a:t>
            </a:r>
            <a:r>
              <a:rPr lang="en-US" altLang="zh-CN" sz="2400" dirty="0">
                <a:latin typeface="+mn-lt"/>
                <a:ea typeface="黑体" panose="02010609060101010101" pitchFamily="49" charset="-122"/>
              </a:rPr>
              <a:t>{PB</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PM</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PS</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ZO</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NS</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NM</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NB}</a:t>
            </a:r>
            <a:r>
              <a:rPr lang="zh-CN" altLang="en-US" sz="2400" dirty="0">
                <a:latin typeface="+mn-lt"/>
                <a:ea typeface="黑体" panose="02010609060101010101" pitchFamily="49" charset="-122"/>
              </a:rPr>
              <a:t>对应的高斯基函数的中心值分别为</a:t>
            </a:r>
            <a:r>
              <a:rPr lang="en-US" altLang="zh-CN" sz="2400" dirty="0">
                <a:latin typeface="+mn-lt"/>
                <a:ea typeface="黑体" panose="02010609060101010101" pitchFamily="49" charset="-122"/>
              </a:rPr>
              <a:t>{6</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4</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2</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0</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-2</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-4</a:t>
            </a:r>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-6}</a:t>
            </a:r>
            <a:r>
              <a:rPr lang="zh-CN" altLang="en-US" sz="2400" dirty="0">
                <a:latin typeface="+mn-lt"/>
                <a:ea typeface="黑体" panose="02010609060101010101" pitchFamily="49" charset="-122"/>
              </a:rPr>
              <a:t>，宽度均为</a:t>
            </a:r>
            <a:r>
              <a:rPr lang="en-US" altLang="zh-CN" sz="2400" dirty="0">
                <a:latin typeface="+mn-lt"/>
                <a:ea typeface="黑体" panose="02010609060101010101" pitchFamily="49" charset="-122"/>
              </a:rPr>
              <a:t>2</a:t>
            </a:r>
            <a:r>
              <a:rPr lang="zh-CN" altLang="en-US" sz="2400" dirty="0">
                <a:latin typeface="+mn-lt"/>
                <a:ea typeface="黑体" panose="02010609060101010101" pitchFamily="49" charset="-122"/>
              </a:rPr>
              <a:t>。隶属函数的形状和分布如图所示。 </a:t>
            </a:r>
          </a:p>
        </p:txBody>
      </p:sp>
      <p:graphicFrame>
        <p:nvGraphicFramePr>
          <p:cNvPr id="11" name="Object 10"/>
          <p:cNvGraphicFramePr>
            <a:graphicFrameLocks noChangeAspect="1"/>
          </p:cNvGraphicFramePr>
          <p:nvPr/>
        </p:nvGraphicFramePr>
        <p:xfrm>
          <a:off x="5148263" y="1225550"/>
          <a:ext cx="3384550" cy="2490788"/>
        </p:xfrm>
        <a:graphic>
          <a:graphicData uri="http://schemas.openxmlformats.org/presentationml/2006/ole">
            <mc:AlternateContent xmlns:mc="http://schemas.openxmlformats.org/markup-compatibility/2006">
              <mc:Choice xmlns:v="urn:schemas-microsoft-com:vml" Requires="v">
                <p:oleObj spid="_x0000_s30804" name="图片" r:id="rId3" imgW="2838416" imgH="2076329" progId="Word.Picture.8">
                  <p:embed/>
                </p:oleObj>
              </mc:Choice>
              <mc:Fallback>
                <p:oleObj name="图片" r:id="rId3" imgW="2838416" imgH="2076329"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1225550"/>
                        <a:ext cx="338455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2" name="Text Box 5"/>
              <p:cNvSpPr txBox="1">
                <a:spLocks noChangeArrowheads="1"/>
              </p:cNvSpPr>
              <p:nvPr/>
            </p:nvSpPr>
            <p:spPr bwMode="auto">
              <a:xfrm>
                <a:off x="548421" y="2684996"/>
                <a:ext cx="6246495" cy="11546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zh-CN" altLang="en-US" b="0" i="1" smtClean="0">
                          <a:latin typeface="Cambria Math"/>
                        </a:rPr>
                        <m:t>𝜇</m:t>
                      </m:r>
                      <m:r>
                        <a:rPr lang="en-US" altLang="zh-CN" b="0" i="1" smtClean="0">
                          <a:latin typeface="Cambria Math"/>
                        </a:rPr>
                        <m:t>(</m:t>
                      </m:r>
                      <m:r>
                        <a:rPr lang="en-US" altLang="zh-CN" b="0" i="1" smtClean="0">
                          <a:latin typeface="Cambria Math"/>
                        </a:rPr>
                        <m:t>𝑥</m:t>
                      </m:r>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𝑒</m:t>
                          </m:r>
                        </m:e>
                        <m:sup>
                          <m:r>
                            <a:rPr lang="en-US" altLang="zh-CN" b="0" i="1" smtClean="0">
                              <a:latin typeface="Cambria Math"/>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a:rPr>
                                    <m:t>(</m:t>
                                  </m:r>
                                  <m:r>
                                    <a:rPr lang="en-US" altLang="zh-CN" b="0" i="1" smtClean="0">
                                      <a:latin typeface="Cambria Math"/>
                                    </a:rPr>
                                    <m:t>𝑥</m:t>
                                  </m:r>
                                  <m:sSub>
                                    <m:sSubPr>
                                      <m:ctrlPr>
                                        <a:rPr lang="en-US" altLang="zh-CN" b="0" i="1" smtClean="0">
                                          <a:latin typeface="Cambria Math"/>
                                        </a:rPr>
                                      </m:ctrlPr>
                                    </m:sSubPr>
                                    <m:e>
                                      <m:r>
                                        <a:rPr lang="en-US" altLang="zh-CN" b="0" i="1" smtClean="0">
                                          <a:latin typeface="Cambria Math"/>
                                        </a:rPr>
                                        <m:t>−</m:t>
                                      </m:r>
                                      <m:r>
                                        <a:rPr lang="en-US" altLang="zh-CN" b="0" i="1" smtClean="0">
                                          <a:latin typeface="Cambria Math"/>
                                        </a:rPr>
                                        <m:t>𝑎</m:t>
                                      </m:r>
                                    </m:e>
                                    <m:sub>
                                      <m:r>
                                        <a:rPr lang="en-US" altLang="zh-CN" b="0" i="1" smtClean="0">
                                          <a:latin typeface="Cambria Math"/>
                                        </a:rPr>
                                        <m:t>𝑖</m:t>
                                      </m:r>
                                    </m:sub>
                                  </m:sSub>
                                  <m:r>
                                    <a:rPr lang="en-US" altLang="zh-CN" b="0" i="1" smtClean="0">
                                      <a:latin typeface="Cambria Math"/>
                                    </a:rPr>
                                    <m:t>)</m:t>
                                  </m:r>
                                </m:e>
                                <m:sup>
                                  <m:r>
                                    <a:rPr lang="en-US" altLang="zh-CN" b="0" i="1" smtClean="0">
                                      <a:latin typeface="Cambria Math"/>
                                    </a:rPr>
                                    <m:t>2</m:t>
                                  </m:r>
                                </m:sup>
                              </m:sSup>
                            </m:num>
                            <m:den>
                              <m:sSup>
                                <m:sSupPr>
                                  <m:ctrlPr>
                                    <a:rPr lang="en-US" altLang="zh-CN" b="0" i="1" smtClean="0">
                                      <a:latin typeface="Cambria Math"/>
                                    </a:rPr>
                                  </m:ctrlPr>
                                </m:sSupPr>
                                <m:e>
                                  <m:sSub>
                                    <m:sSubPr>
                                      <m:ctrlPr>
                                        <a:rPr lang="en-US" altLang="zh-CN" b="0" i="1" smtClean="0">
                                          <a:latin typeface="Cambria Math"/>
                                        </a:rPr>
                                      </m:ctrlPr>
                                    </m:sSubPr>
                                    <m:e>
                                      <m:r>
                                        <a:rPr lang="en-US" altLang="zh-CN" b="0" i="1" smtClean="0">
                                          <a:latin typeface="Cambria Math"/>
                                        </a:rPr>
                                        <m:t>𝑏</m:t>
                                      </m:r>
                                    </m:e>
                                    <m:sub>
                                      <m:r>
                                        <a:rPr lang="en-US" altLang="zh-CN" b="0" i="1" smtClean="0">
                                          <a:latin typeface="Cambria Math"/>
                                        </a:rPr>
                                        <m:t>𝑖</m:t>
                                      </m:r>
                                    </m:sub>
                                  </m:sSub>
                                </m:e>
                                <m:sup>
                                  <m:r>
                                    <a:rPr lang="en-US" altLang="zh-CN" b="0" i="1" smtClean="0">
                                      <a:latin typeface="Cambria Math"/>
                                    </a:rPr>
                                    <m:t>2</m:t>
                                  </m:r>
                                </m:sup>
                              </m:sSup>
                            </m:den>
                          </m:f>
                        </m:sup>
                      </m:sSup>
                    </m:oMath>
                  </m:oMathPara>
                </a14:m>
                <a:endParaRPr lang="zh-CN" altLang="en-US" dirty="0">
                  <a:latin typeface="Times New Roman" pitchFamily="18" charset="0"/>
                </a:endParaRPr>
              </a:p>
            </p:txBody>
          </p:sp>
        </mc:Choice>
        <mc:Fallback xmlns="">
          <p:sp>
            <p:nvSpPr>
              <p:cNvPr id="12" name="Text Box 5"/>
              <p:cNvSpPr txBox="1">
                <a:spLocks noRot="1" noChangeAspect="1" noMove="1" noResize="1" noEditPoints="1" noAdjustHandles="1" noChangeArrowheads="1" noChangeShapeType="1" noTextEdit="1"/>
              </p:cNvSpPr>
              <p:nvPr/>
            </p:nvSpPr>
            <p:spPr bwMode="auto">
              <a:xfrm>
                <a:off x="548421" y="2684996"/>
                <a:ext cx="6246495" cy="1154675"/>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36</a:t>
            </a:fld>
            <a:r>
              <a:rPr lang="en-US" altLang="zh-CN" smtClean="0"/>
              <a:t>/71</a:t>
            </a:r>
            <a:endParaRPr lang="en-US" altLang="zh-CN" dirty="0"/>
          </a:p>
        </p:txBody>
      </p:sp>
    </p:spTree>
    <p:extLst>
      <p:ext uri="{BB962C8B-B14F-4D97-AF65-F5344CB8AC3E}">
        <p14:creationId xmlns:p14="http://schemas.microsoft.com/office/powerpoint/2010/main" val="15872626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模糊控制</a:t>
            </a:r>
          </a:p>
        </p:txBody>
      </p:sp>
      <p:sp>
        <p:nvSpPr>
          <p:cNvPr id="12" name="Rectangle 4"/>
          <p:cNvSpPr>
            <a:spLocks noChangeArrowheads="1"/>
          </p:cNvSpPr>
          <p:nvPr/>
        </p:nvSpPr>
        <p:spPr bwMode="auto">
          <a:xfrm>
            <a:off x="539750" y="1293962"/>
            <a:ext cx="16129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AutoNum type="circleNumDbPlain" startAt="2"/>
            </a:pPr>
            <a:r>
              <a:rPr lang="zh-CN" altLang="en-US" b="1">
                <a:latin typeface="黑体" panose="02010609060101010101" pitchFamily="49" charset="-122"/>
                <a:ea typeface="黑体" panose="02010609060101010101" pitchFamily="49" charset="-122"/>
              </a:rPr>
              <a:t>三角型</a:t>
            </a:r>
            <a:r>
              <a:rPr lang="zh-CN" altLang="en-US">
                <a:latin typeface="黑体" panose="02010609060101010101" pitchFamily="49" charset="-122"/>
                <a:ea typeface="黑体" panose="02010609060101010101" pitchFamily="49" charset="-122"/>
              </a:rPr>
              <a:t> </a:t>
            </a:r>
          </a:p>
        </p:txBody>
      </p:sp>
      <p:graphicFrame>
        <p:nvGraphicFramePr>
          <p:cNvPr id="16" name="Object 7"/>
          <p:cNvGraphicFramePr>
            <a:graphicFrameLocks noChangeAspect="1"/>
          </p:cNvGraphicFramePr>
          <p:nvPr/>
        </p:nvGraphicFramePr>
        <p:xfrm>
          <a:off x="5003800" y="1484313"/>
          <a:ext cx="3240088" cy="2312987"/>
        </p:xfrm>
        <a:graphic>
          <a:graphicData uri="http://schemas.openxmlformats.org/presentationml/2006/ole">
            <mc:AlternateContent xmlns:mc="http://schemas.openxmlformats.org/markup-compatibility/2006">
              <mc:Choice xmlns:v="urn:schemas-microsoft-com:vml" Requires="v">
                <p:oleObj spid="_x0000_s31906" name="Visio" r:id="rId3" imgW="2752641" imgH="1819352" progId="Visio.Drawing.6">
                  <p:embed/>
                </p:oleObj>
              </mc:Choice>
              <mc:Fallback>
                <p:oleObj name="Visio" r:id="rId3" imgW="2752641" imgH="181935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1484313"/>
                        <a:ext cx="3240088"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9"/>
          <p:cNvSpPr>
            <a:spLocks noChangeArrowheads="1"/>
          </p:cNvSpPr>
          <p:nvPr/>
        </p:nvSpPr>
        <p:spPr bwMode="auto">
          <a:xfrm>
            <a:off x="611188" y="3813324"/>
            <a:ext cx="1303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AutoNum type="circleNumDbPlain" startAt="3"/>
            </a:pPr>
            <a:r>
              <a:rPr lang="zh-CN" altLang="en-US" b="1">
                <a:latin typeface="黑体" panose="02010609060101010101" pitchFamily="49" charset="-122"/>
                <a:ea typeface="黑体" panose="02010609060101010101" pitchFamily="49" charset="-122"/>
              </a:rPr>
              <a:t>梯型</a:t>
            </a:r>
            <a:r>
              <a:rPr lang="zh-CN" altLang="en-US">
                <a:latin typeface="黑体" panose="02010609060101010101" pitchFamily="49" charset="-122"/>
                <a:ea typeface="黑体" panose="02010609060101010101" pitchFamily="49" charset="-122"/>
              </a:rPr>
              <a:t> </a:t>
            </a:r>
          </a:p>
        </p:txBody>
      </p:sp>
      <p:graphicFrame>
        <p:nvGraphicFramePr>
          <p:cNvPr id="21" name="Object 12"/>
          <p:cNvGraphicFramePr>
            <a:graphicFrameLocks noChangeAspect="1"/>
          </p:cNvGraphicFramePr>
          <p:nvPr/>
        </p:nvGraphicFramePr>
        <p:xfrm>
          <a:off x="5003800" y="3789363"/>
          <a:ext cx="3168650" cy="2381250"/>
        </p:xfrm>
        <a:graphic>
          <a:graphicData uri="http://schemas.openxmlformats.org/presentationml/2006/ole">
            <mc:AlternateContent xmlns:mc="http://schemas.openxmlformats.org/markup-compatibility/2006">
              <mc:Choice xmlns:v="urn:schemas-microsoft-com:vml" Requires="v">
                <p:oleObj spid="_x0000_s31907" name="Visio" r:id="rId5" imgW="2752641" imgH="1819352" progId="Visio.Drawing.6">
                  <p:embed/>
                </p:oleObj>
              </mc:Choice>
              <mc:Fallback>
                <p:oleObj name="Visio" r:id="rId5" imgW="2752641" imgH="1819352"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3789363"/>
                        <a:ext cx="31686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5"/>
              <p:cNvSpPr txBox="1">
                <a:spLocks noChangeArrowheads="1"/>
              </p:cNvSpPr>
              <p:nvPr/>
            </p:nvSpPr>
            <p:spPr bwMode="auto">
              <a:xfrm>
                <a:off x="-418731" y="1069023"/>
                <a:ext cx="6246495" cy="258955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zh-CN" altLang="en-US" b="0" i="1" smtClean="0">
                          <a:latin typeface="Cambria Math"/>
                        </a:rPr>
                        <m:t>𝜇</m:t>
                      </m:r>
                      <m:r>
                        <a:rPr lang="en-US" altLang="zh-CN" b="0" i="1" smtClean="0">
                          <a:latin typeface="Cambria Math"/>
                        </a:rPr>
                        <m:t>(</m:t>
                      </m:r>
                      <m:r>
                        <a:rPr lang="en-US" altLang="zh-CN" b="0" i="1" smtClean="0">
                          <a:latin typeface="Cambria Math"/>
                        </a:rPr>
                        <m:t>𝑥</m:t>
                      </m:r>
                      <m:r>
                        <a:rPr lang="en-US" altLang="zh-CN" b="0" i="1" smtClean="0">
                          <a:latin typeface="Cambria Math"/>
                        </a:rPr>
                        <m:t>)=</m:t>
                      </m:r>
                      <m:d>
                        <m:dPr>
                          <m:begChr m:val="{"/>
                          <m:endChr m:val=""/>
                          <m:ctrlPr>
                            <a:rPr lang="en-US" altLang="zh-CN" b="0" i="1" smtClean="0">
                              <a:latin typeface="Cambria Math"/>
                            </a:rPr>
                          </m:ctrlPr>
                        </m:dPr>
                        <m:e>
                          <m:m>
                            <m:mPr>
                              <m:mcs>
                                <m:mc>
                                  <m:mcPr>
                                    <m:count m:val="2"/>
                                    <m:mcJc m:val="center"/>
                                  </m:mcPr>
                                </m:mc>
                              </m:mcs>
                              <m:ctrlPr>
                                <a:rPr lang="en-US" altLang="zh-CN" b="0" i="1" smtClean="0">
                                  <a:latin typeface="Cambria Math"/>
                                </a:rPr>
                              </m:ctrlPr>
                            </m:mPr>
                            <m:mr>
                              <m:e>
                                <m:f>
                                  <m:fPr>
                                    <m:ctrlPr>
                                      <a:rPr lang="en-US" altLang="zh-CN" b="0" i="1" smtClean="0">
                                        <a:latin typeface="Cambria Math"/>
                                      </a:rPr>
                                    </m:ctrlPr>
                                  </m:fPr>
                                  <m:num>
                                    <m:r>
                                      <a:rPr lang="en-US" altLang="zh-CN" b="0" i="1" smtClean="0">
                                        <a:latin typeface="Cambria Math"/>
                                      </a:rPr>
                                      <m:t>𝑥</m:t>
                                    </m:r>
                                    <m:r>
                                      <a:rPr lang="en-US" altLang="zh-CN" b="0" i="1" smtClean="0">
                                        <a:latin typeface="Cambria Math"/>
                                      </a:rPr>
                                      <m:t>−</m:t>
                                    </m:r>
                                    <m:r>
                                      <a:rPr lang="en-US" altLang="zh-CN" b="0" i="1" smtClean="0">
                                        <a:latin typeface="Cambria Math"/>
                                      </a:rPr>
                                      <m:t>𝑎</m:t>
                                    </m:r>
                                  </m:num>
                                  <m:den>
                                    <m:r>
                                      <a:rPr lang="en-US" altLang="zh-CN" b="0" i="1" smtClean="0">
                                        <a:latin typeface="Cambria Math"/>
                                      </a:rPr>
                                      <m:t>𝑏</m:t>
                                    </m:r>
                                    <m:r>
                                      <a:rPr lang="en-US" altLang="zh-CN" b="0" i="1" smtClean="0">
                                        <a:latin typeface="Cambria Math"/>
                                      </a:rPr>
                                      <m:t>−</m:t>
                                    </m:r>
                                    <m:r>
                                      <a:rPr lang="en-US" altLang="zh-CN" b="0" i="1" smtClean="0">
                                        <a:latin typeface="Cambria Math"/>
                                      </a:rPr>
                                      <m:t>𝑎</m:t>
                                    </m:r>
                                  </m:den>
                                </m:f>
                              </m:e>
                              <m:e>
                                <m:r>
                                  <a:rPr lang="en-US" altLang="zh-CN" b="0" i="1" smtClean="0">
                                    <a:latin typeface="Cambria Math"/>
                                  </a:rPr>
                                  <m:t>𝑎</m:t>
                                </m:r>
                                <m:r>
                                  <a:rPr lang="en-US" altLang="zh-CN" b="0" i="1" smtClean="0">
                                    <a:latin typeface="Cambria Math"/>
                                    <a:ea typeface="Cambria Math"/>
                                  </a:rPr>
                                  <m:t>≤</m:t>
                                </m:r>
                                <m:r>
                                  <a:rPr lang="en-US" altLang="zh-CN" b="0" i="1" smtClean="0">
                                    <a:latin typeface="Cambria Math"/>
                                    <a:ea typeface="Cambria Math"/>
                                  </a:rPr>
                                  <m:t>𝑥</m:t>
                                </m:r>
                                <m:r>
                                  <a:rPr lang="en-US" altLang="zh-CN" b="0" i="1" smtClean="0">
                                    <a:latin typeface="Cambria Math"/>
                                    <a:ea typeface="Cambria Math"/>
                                  </a:rPr>
                                  <m:t>≤</m:t>
                                </m:r>
                                <m:r>
                                  <a:rPr lang="en-US" altLang="zh-CN" b="0" i="1" smtClean="0">
                                    <a:latin typeface="Cambria Math"/>
                                    <a:ea typeface="Cambria Math"/>
                                  </a:rPr>
                                  <m:t>𝑏</m:t>
                                </m:r>
                              </m:e>
                            </m:mr>
                            <m:mr>
                              <m:e>
                                <m:f>
                                  <m:fPr>
                                    <m:ctrlPr>
                                      <a:rPr lang="en-US" altLang="zh-CN" i="1">
                                        <a:latin typeface="Cambria Math"/>
                                      </a:rPr>
                                    </m:ctrlPr>
                                  </m:fPr>
                                  <m:num>
                                    <m:r>
                                      <a:rPr lang="en-US" altLang="zh-CN" i="1">
                                        <a:latin typeface="Cambria Math"/>
                                      </a:rPr>
                                      <m:t>𝑥</m:t>
                                    </m:r>
                                    <m:r>
                                      <a:rPr lang="en-US" altLang="zh-CN" i="1">
                                        <a:latin typeface="Cambria Math"/>
                                      </a:rPr>
                                      <m:t>−</m:t>
                                    </m:r>
                                    <m:r>
                                      <a:rPr lang="en-US" altLang="zh-CN" b="0" i="1" smtClean="0">
                                        <a:latin typeface="Cambria Math"/>
                                      </a:rPr>
                                      <m:t>𝑐</m:t>
                                    </m:r>
                                  </m:num>
                                  <m:den>
                                    <m:r>
                                      <a:rPr lang="en-US" altLang="zh-CN" i="1">
                                        <a:latin typeface="Cambria Math"/>
                                      </a:rPr>
                                      <m:t>𝑏</m:t>
                                    </m:r>
                                    <m:r>
                                      <a:rPr lang="en-US" altLang="zh-CN" i="1">
                                        <a:latin typeface="Cambria Math"/>
                                      </a:rPr>
                                      <m:t>−</m:t>
                                    </m:r>
                                    <m:r>
                                      <a:rPr lang="en-US" altLang="zh-CN" b="0" i="1" smtClean="0">
                                        <a:latin typeface="Cambria Math"/>
                                      </a:rPr>
                                      <m:t>𝑐</m:t>
                                    </m:r>
                                  </m:den>
                                </m:f>
                              </m:e>
                              <m:e>
                                <m:r>
                                  <a:rPr lang="en-US" altLang="zh-CN" b="0" i="1" smtClean="0">
                                    <a:latin typeface="Cambria Math"/>
                                  </a:rPr>
                                  <m:t>𝑏</m:t>
                                </m:r>
                                <m:r>
                                  <a:rPr lang="en-US" altLang="zh-CN" i="1">
                                    <a:latin typeface="Cambria Math"/>
                                    <a:ea typeface="Cambria Math"/>
                                  </a:rPr>
                                  <m:t>≤</m:t>
                                </m:r>
                                <m:r>
                                  <a:rPr lang="en-US" altLang="zh-CN" i="1">
                                    <a:latin typeface="Cambria Math"/>
                                    <a:ea typeface="Cambria Math"/>
                                  </a:rPr>
                                  <m:t>𝑥</m:t>
                                </m:r>
                                <m:r>
                                  <a:rPr lang="en-US" altLang="zh-CN" i="1">
                                    <a:latin typeface="Cambria Math"/>
                                    <a:ea typeface="Cambria Math"/>
                                  </a:rPr>
                                  <m:t>≤</m:t>
                                </m:r>
                                <m:r>
                                  <a:rPr lang="en-US" altLang="zh-CN" b="0" i="1" smtClean="0">
                                    <a:latin typeface="Cambria Math"/>
                                    <a:ea typeface="Cambria Math"/>
                                  </a:rPr>
                                  <m:t>𝑐</m:t>
                                </m:r>
                              </m:e>
                            </m:mr>
                            <m:mr>
                              <m:e>
                                <m:r>
                                  <a:rPr lang="en-US" altLang="zh-CN" b="0" i="1" smtClean="0">
                                    <a:latin typeface="Cambria Math"/>
                                  </a:rPr>
                                  <m:t>0</m:t>
                                </m:r>
                              </m:e>
                              <m:e>
                                <m:r>
                                  <a:rPr lang="en-US" altLang="zh-CN" b="0" i="1" smtClean="0">
                                    <a:latin typeface="Cambria Math"/>
                                  </a:rPr>
                                  <m:t>𝑒𝑙𝑠𝑒</m:t>
                                </m:r>
                              </m:e>
                            </m:mr>
                          </m:m>
                        </m:e>
                      </m:d>
                    </m:oMath>
                  </m:oMathPara>
                </a14:m>
                <a:endParaRPr lang="zh-CN" altLang="en-US" dirty="0">
                  <a:latin typeface="Times New Roman" pitchFamily="18" charset="0"/>
                </a:endParaRPr>
              </a:p>
            </p:txBody>
          </p:sp>
        </mc:Choice>
        <mc:Fallback xmlns="">
          <p:sp>
            <p:nvSpPr>
              <p:cNvPr id="10" name="Text Box 5"/>
              <p:cNvSpPr txBox="1">
                <a:spLocks noRot="1" noChangeAspect="1" noMove="1" noResize="1" noEditPoints="1" noAdjustHandles="1" noChangeArrowheads="1" noChangeShapeType="1" noTextEdit="1"/>
              </p:cNvSpPr>
              <p:nvPr/>
            </p:nvSpPr>
            <p:spPr bwMode="auto">
              <a:xfrm>
                <a:off x="-418731" y="1069023"/>
                <a:ext cx="6246495" cy="258955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5"/>
              <p:cNvSpPr txBox="1">
                <a:spLocks noChangeArrowheads="1"/>
              </p:cNvSpPr>
              <p:nvPr/>
            </p:nvSpPr>
            <p:spPr bwMode="auto">
              <a:xfrm>
                <a:off x="-418732" y="3215326"/>
                <a:ext cx="6246495" cy="314060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zh-CN" altLang="en-US" b="0" i="1" smtClean="0">
                          <a:latin typeface="Cambria Math"/>
                        </a:rPr>
                        <m:t>𝜇</m:t>
                      </m:r>
                      <m:r>
                        <a:rPr lang="en-US" altLang="zh-CN" b="0" i="1" smtClean="0">
                          <a:latin typeface="Cambria Math"/>
                        </a:rPr>
                        <m:t>(</m:t>
                      </m:r>
                      <m:r>
                        <a:rPr lang="en-US" altLang="zh-CN" b="0" i="1" smtClean="0">
                          <a:latin typeface="Cambria Math"/>
                        </a:rPr>
                        <m:t>𝑥</m:t>
                      </m:r>
                      <m:r>
                        <a:rPr lang="en-US" altLang="zh-CN" b="0" i="1" smtClean="0">
                          <a:latin typeface="Cambria Math"/>
                        </a:rPr>
                        <m:t>)=</m:t>
                      </m:r>
                      <m:d>
                        <m:dPr>
                          <m:begChr m:val="{"/>
                          <m:endChr m:val=""/>
                          <m:ctrlPr>
                            <a:rPr lang="en-US" altLang="zh-CN" b="0" i="1" smtClean="0">
                              <a:latin typeface="Cambria Math"/>
                            </a:rPr>
                          </m:ctrlPr>
                        </m:dPr>
                        <m:e>
                          <m:m>
                            <m:mPr>
                              <m:mcs>
                                <m:mc>
                                  <m:mcPr>
                                    <m:count m:val="1"/>
                                    <m:mcJc m:val="center"/>
                                  </m:mcPr>
                                </m:mc>
                              </m:mcs>
                              <m:ctrlPr>
                                <a:rPr lang="en-US" altLang="zh-CN" b="0" i="1" smtClean="0">
                                  <a:latin typeface="Cambria Math"/>
                                </a:rPr>
                              </m:ctrlPr>
                            </m:mPr>
                            <m:mr>
                              <m:e>
                                <m:m>
                                  <m:mPr>
                                    <m:mcs>
                                      <m:mc>
                                        <m:mcPr>
                                          <m:count m:val="2"/>
                                          <m:mcJc m:val="center"/>
                                        </m:mcPr>
                                      </m:mc>
                                    </m:mcs>
                                    <m:ctrlPr>
                                      <a:rPr lang="en-US" altLang="zh-CN" b="0" i="1" smtClean="0">
                                        <a:latin typeface="Cambria Math"/>
                                      </a:rPr>
                                    </m:ctrlPr>
                                  </m:mPr>
                                  <m:mr>
                                    <m:e>
                                      <m:f>
                                        <m:fPr>
                                          <m:ctrlPr>
                                            <a:rPr lang="en-US" altLang="zh-CN" i="1">
                                              <a:latin typeface="Cambria Math"/>
                                            </a:rPr>
                                          </m:ctrlPr>
                                        </m:fPr>
                                        <m:num>
                                          <m:r>
                                            <a:rPr lang="en-US" altLang="zh-CN" i="1">
                                              <a:latin typeface="Cambria Math"/>
                                            </a:rPr>
                                            <m:t>𝑥</m:t>
                                          </m:r>
                                          <m:r>
                                            <a:rPr lang="en-US" altLang="zh-CN" i="1">
                                              <a:latin typeface="Cambria Math"/>
                                            </a:rPr>
                                            <m:t>−</m:t>
                                          </m:r>
                                          <m:r>
                                            <a:rPr lang="en-US" altLang="zh-CN" i="1">
                                              <a:latin typeface="Cambria Math"/>
                                            </a:rPr>
                                            <m:t>𝑎</m:t>
                                          </m:r>
                                        </m:num>
                                        <m:den>
                                          <m:r>
                                            <a:rPr lang="en-US" altLang="zh-CN" i="1">
                                              <a:latin typeface="Cambria Math"/>
                                            </a:rPr>
                                            <m:t>𝑏</m:t>
                                          </m:r>
                                          <m:r>
                                            <a:rPr lang="en-US" altLang="zh-CN" i="1">
                                              <a:latin typeface="Cambria Math"/>
                                            </a:rPr>
                                            <m:t>−</m:t>
                                          </m:r>
                                          <m:r>
                                            <a:rPr lang="en-US" altLang="zh-CN" i="1">
                                              <a:latin typeface="Cambria Math"/>
                                            </a:rPr>
                                            <m:t>𝑎</m:t>
                                          </m:r>
                                        </m:den>
                                      </m:f>
                                    </m:e>
                                    <m:e>
                                      <m:r>
                                        <a:rPr lang="en-US" altLang="zh-CN" i="1">
                                          <a:latin typeface="Cambria Math"/>
                                        </a:rPr>
                                        <m:t>𝑎</m:t>
                                      </m:r>
                                      <m:r>
                                        <a:rPr lang="en-US" altLang="zh-CN" i="1">
                                          <a:latin typeface="Cambria Math"/>
                                          <a:ea typeface="Cambria Math"/>
                                        </a:rPr>
                                        <m:t>≤</m:t>
                                      </m:r>
                                      <m:r>
                                        <a:rPr lang="en-US" altLang="zh-CN" i="1">
                                          <a:latin typeface="Cambria Math"/>
                                          <a:ea typeface="Cambria Math"/>
                                        </a:rPr>
                                        <m:t>𝑥</m:t>
                                      </m:r>
                                      <m:r>
                                        <a:rPr lang="en-US" altLang="zh-CN" i="1">
                                          <a:latin typeface="Cambria Math"/>
                                          <a:ea typeface="Cambria Math"/>
                                        </a:rPr>
                                        <m:t>≤</m:t>
                                      </m:r>
                                      <m:r>
                                        <a:rPr lang="en-US" altLang="zh-CN" i="1">
                                          <a:latin typeface="Cambria Math"/>
                                          <a:ea typeface="Cambria Math"/>
                                        </a:rPr>
                                        <m:t>𝑏</m:t>
                                      </m:r>
                                    </m:e>
                                  </m:mr>
                                  <m:mr>
                                    <m:e>
                                      <m:r>
                                        <a:rPr lang="en-US" altLang="zh-CN" b="0" i="1" smtClean="0">
                                          <a:latin typeface="Cambria Math"/>
                                        </a:rPr>
                                        <m:t>1</m:t>
                                      </m:r>
                                    </m:e>
                                    <m:e>
                                      <m:r>
                                        <a:rPr lang="en-US" altLang="zh-CN" i="1">
                                          <a:latin typeface="Cambria Math"/>
                                        </a:rPr>
                                        <m:t>𝑏</m:t>
                                      </m:r>
                                      <m:r>
                                        <a:rPr lang="en-US" altLang="zh-CN" i="1">
                                          <a:latin typeface="Cambria Math"/>
                                          <a:ea typeface="Cambria Math"/>
                                        </a:rPr>
                                        <m:t>≤</m:t>
                                      </m:r>
                                      <m:r>
                                        <a:rPr lang="en-US" altLang="zh-CN" i="1">
                                          <a:latin typeface="Cambria Math"/>
                                          <a:ea typeface="Cambria Math"/>
                                        </a:rPr>
                                        <m:t>𝑥</m:t>
                                      </m:r>
                                      <m:r>
                                        <a:rPr lang="en-US" altLang="zh-CN" i="1">
                                          <a:latin typeface="Cambria Math"/>
                                          <a:ea typeface="Cambria Math"/>
                                        </a:rPr>
                                        <m:t>≤</m:t>
                                      </m:r>
                                      <m:r>
                                        <a:rPr lang="en-US" altLang="zh-CN" i="1">
                                          <a:latin typeface="Cambria Math"/>
                                          <a:ea typeface="Cambria Math"/>
                                        </a:rPr>
                                        <m:t>𝑐</m:t>
                                      </m:r>
                                    </m:e>
                                  </m:mr>
                                </m:m>
                              </m:e>
                            </m:mr>
                            <m:mr>
                              <m:e>
                                <m:m>
                                  <m:mPr>
                                    <m:mcs>
                                      <m:mc>
                                        <m:mcPr>
                                          <m:count m:val="2"/>
                                          <m:mcJc m:val="center"/>
                                        </m:mcPr>
                                      </m:mc>
                                    </m:mcs>
                                    <m:ctrlPr>
                                      <a:rPr lang="en-US" altLang="zh-CN" b="0" i="1" smtClean="0">
                                        <a:latin typeface="Cambria Math"/>
                                      </a:rPr>
                                    </m:ctrlPr>
                                  </m:mPr>
                                  <m:mr>
                                    <m:e>
                                      <m:f>
                                        <m:fPr>
                                          <m:ctrlPr>
                                            <a:rPr lang="en-US" altLang="zh-CN" i="1">
                                              <a:latin typeface="Cambria Math"/>
                                            </a:rPr>
                                          </m:ctrlPr>
                                        </m:fPr>
                                        <m:num>
                                          <m:r>
                                            <a:rPr lang="en-US" altLang="zh-CN" b="0" i="1" smtClean="0">
                                              <a:latin typeface="Cambria Math"/>
                                            </a:rPr>
                                            <m:t>𝑑</m:t>
                                          </m:r>
                                          <m:r>
                                            <a:rPr lang="en-US" altLang="zh-CN" i="1">
                                              <a:latin typeface="Cambria Math"/>
                                            </a:rPr>
                                            <m:t>−</m:t>
                                          </m:r>
                                          <m:r>
                                            <a:rPr lang="en-US" altLang="zh-CN" b="0" i="1" smtClean="0">
                                              <a:latin typeface="Cambria Math"/>
                                            </a:rPr>
                                            <m:t>𝑥</m:t>
                                          </m:r>
                                        </m:num>
                                        <m:den>
                                          <m:r>
                                            <a:rPr lang="en-US" altLang="zh-CN" b="0" i="1" smtClean="0">
                                              <a:latin typeface="Cambria Math"/>
                                            </a:rPr>
                                            <m:t>𝑑</m:t>
                                          </m:r>
                                          <m:r>
                                            <a:rPr lang="en-US" altLang="zh-CN" i="1">
                                              <a:latin typeface="Cambria Math"/>
                                            </a:rPr>
                                            <m:t>−</m:t>
                                          </m:r>
                                          <m:r>
                                            <a:rPr lang="en-US" altLang="zh-CN" i="1">
                                              <a:latin typeface="Cambria Math"/>
                                            </a:rPr>
                                            <m:t>𝑐</m:t>
                                          </m:r>
                                        </m:den>
                                      </m:f>
                                    </m:e>
                                    <m:e>
                                      <m:r>
                                        <a:rPr lang="en-US" altLang="zh-CN" b="0" i="1" smtClean="0">
                                          <a:latin typeface="Cambria Math"/>
                                        </a:rPr>
                                        <m:t>𝑐</m:t>
                                      </m:r>
                                      <m:r>
                                        <a:rPr lang="en-US" altLang="zh-CN" i="1">
                                          <a:latin typeface="Cambria Math"/>
                                          <a:ea typeface="Cambria Math"/>
                                        </a:rPr>
                                        <m:t>≤</m:t>
                                      </m:r>
                                      <m:r>
                                        <a:rPr lang="en-US" altLang="zh-CN" i="1">
                                          <a:latin typeface="Cambria Math"/>
                                          <a:ea typeface="Cambria Math"/>
                                        </a:rPr>
                                        <m:t>𝑥</m:t>
                                      </m:r>
                                      <m:r>
                                        <a:rPr lang="en-US" altLang="zh-CN" i="1">
                                          <a:latin typeface="Cambria Math"/>
                                          <a:ea typeface="Cambria Math"/>
                                        </a:rPr>
                                        <m:t>≤</m:t>
                                      </m:r>
                                      <m:r>
                                        <a:rPr lang="en-US" altLang="zh-CN" b="0" i="1" smtClean="0">
                                          <a:latin typeface="Cambria Math"/>
                                          <a:ea typeface="Cambria Math"/>
                                        </a:rPr>
                                        <m:t>𝑑</m:t>
                                      </m:r>
                                    </m:e>
                                  </m:mr>
                                  <m:mr>
                                    <m:e>
                                      <m:r>
                                        <a:rPr lang="en-US" altLang="zh-CN" b="0" i="1" smtClean="0">
                                          <a:latin typeface="Cambria Math"/>
                                        </a:rPr>
                                        <m:t>0</m:t>
                                      </m:r>
                                    </m:e>
                                    <m:e>
                                      <m:r>
                                        <a:rPr lang="en-US" altLang="zh-CN" b="0" i="1" smtClean="0">
                                          <a:latin typeface="Cambria Math"/>
                                        </a:rPr>
                                        <m:t>𝑒𝑙𝑠𝑒</m:t>
                                      </m:r>
                                    </m:e>
                                  </m:mr>
                                </m:m>
                              </m:e>
                            </m:mr>
                          </m:m>
                        </m:e>
                      </m:d>
                    </m:oMath>
                  </m:oMathPara>
                </a14:m>
                <a:endParaRPr lang="zh-CN" altLang="en-US" dirty="0">
                  <a:latin typeface="Times New Roman" pitchFamily="18" charset="0"/>
                </a:endParaRPr>
              </a:p>
            </p:txBody>
          </p:sp>
        </mc:Choice>
        <mc:Fallback xmlns="">
          <p:sp>
            <p:nvSpPr>
              <p:cNvPr id="11" name="Text Box 5"/>
              <p:cNvSpPr txBox="1">
                <a:spLocks noRot="1" noChangeAspect="1" noMove="1" noResize="1" noEditPoints="1" noAdjustHandles="1" noChangeArrowheads="1" noChangeShapeType="1" noTextEdit="1"/>
              </p:cNvSpPr>
              <p:nvPr/>
            </p:nvSpPr>
            <p:spPr bwMode="auto">
              <a:xfrm>
                <a:off x="-418732" y="3215326"/>
                <a:ext cx="6246495" cy="3140603"/>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37</a:t>
            </a:fld>
            <a:r>
              <a:rPr lang="en-US" altLang="zh-CN" smtClean="0"/>
              <a:t>/71</a:t>
            </a:r>
            <a:endParaRPr lang="en-US" altLang="zh-CN" dirty="0"/>
          </a:p>
        </p:txBody>
      </p:sp>
    </p:spTree>
    <p:extLst>
      <p:ext uri="{BB962C8B-B14F-4D97-AF65-F5344CB8AC3E}">
        <p14:creationId xmlns:p14="http://schemas.microsoft.com/office/powerpoint/2010/main" val="9072807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468313" y="1268413"/>
            <a:ext cx="82073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模糊化过程小结：</a:t>
            </a:r>
          </a:p>
        </p:txBody>
      </p:sp>
      <p:sp>
        <p:nvSpPr>
          <p:cNvPr id="23557" name="Text Box 5"/>
          <p:cNvSpPr txBox="1">
            <a:spLocks noChangeArrowheads="1"/>
          </p:cNvSpPr>
          <p:nvPr/>
        </p:nvSpPr>
        <p:spPr bwMode="auto">
          <a:xfrm>
            <a:off x="827088" y="1773238"/>
            <a:ext cx="76327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 typeface="Wingdings" pitchFamily="2" charset="2"/>
              <a:buNone/>
            </a:pPr>
            <a:r>
              <a:rPr lang="zh-CN" altLang="en-US" sz="2400">
                <a:latin typeface="+mn-lt"/>
                <a:ea typeface="黑体" panose="02010609060101010101" pitchFamily="49" charset="-122"/>
              </a:rPr>
              <a:t>经过</a:t>
            </a:r>
            <a:r>
              <a:rPr lang="en-US" altLang="zh-CN" sz="2400">
                <a:latin typeface="+mn-lt"/>
                <a:ea typeface="黑体" panose="02010609060101010101" pitchFamily="49" charset="-122"/>
              </a:rPr>
              <a:t>1</a:t>
            </a:r>
            <a:r>
              <a:rPr lang="zh-CN" altLang="en-US" sz="2400">
                <a:latin typeface="+mn-lt"/>
                <a:ea typeface="黑体" panose="02010609060101010101" pitchFamily="49" charset="-122"/>
              </a:rPr>
              <a:t>）～</a:t>
            </a:r>
            <a:r>
              <a:rPr lang="en-US" altLang="zh-CN" sz="2400">
                <a:latin typeface="+mn-lt"/>
                <a:ea typeface="黑体" panose="02010609060101010101" pitchFamily="49" charset="-122"/>
              </a:rPr>
              <a:t>4</a:t>
            </a:r>
            <a:r>
              <a:rPr lang="zh-CN" altLang="en-US" sz="2400">
                <a:latin typeface="+mn-lt"/>
                <a:ea typeface="黑体" panose="02010609060101010101" pitchFamily="49" charset="-122"/>
              </a:rPr>
              <a:t>）步的定义可以在输入输出空间定义语言变量，从而将输入输出的精确值转换为相应的模糊值。具体的步骤如下： </a:t>
            </a:r>
          </a:p>
        </p:txBody>
      </p:sp>
      <p:sp>
        <p:nvSpPr>
          <p:cNvPr id="23558" name="Rectangle 6"/>
          <p:cNvSpPr>
            <a:spLocks noChangeArrowheads="1"/>
          </p:cNvSpPr>
          <p:nvPr/>
        </p:nvSpPr>
        <p:spPr bwMode="auto">
          <a:xfrm>
            <a:off x="828675" y="2957513"/>
            <a:ext cx="8064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a:solidFill>
                  <a:schemeClr val="accent2"/>
                </a:solidFill>
                <a:latin typeface="黑体" panose="02010609060101010101" pitchFamily="49" charset="-122"/>
                <a:ea typeface="黑体" panose="02010609060101010101" pitchFamily="49" charset="-122"/>
              </a:rPr>
              <a:t>第一步</a:t>
            </a:r>
            <a:r>
              <a:rPr lang="zh-CN" altLang="en-US" sz="2400" dirty="0">
                <a:latin typeface="黑体" panose="02010609060101010101" pitchFamily="49" charset="-122"/>
                <a:ea typeface="黑体" panose="02010609060101010101" pitchFamily="49" charset="-122"/>
              </a:rPr>
              <a:t> 将实际检测的系统误差和误差变化率量化为模糊控制器的输入。 </a:t>
            </a:r>
          </a:p>
        </p:txBody>
      </p:sp>
      <p:sp>
        <p:nvSpPr>
          <p:cNvPr id="23559" name="Text Box 7"/>
          <p:cNvSpPr txBox="1">
            <a:spLocks noChangeArrowheads="1"/>
          </p:cNvSpPr>
          <p:nvPr/>
        </p:nvSpPr>
        <p:spPr bwMode="auto">
          <a:xfrm>
            <a:off x="828675" y="3740150"/>
            <a:ext cx="7847013"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sz="2400" dirty="0">
                <a:latin typeface="+mn-lt"/>
                <a:ea typeface="黑体" panose="02010609060101010101" pitchFamily="49" charset="-122"/>
              </a:rPr>
              <a:t>假设实际检测的系统误差和误差变化率分别为</a:t>
            </a:r>
            <a:r>
              <a:rPr lang="en-US" altLang="zh-CN" sz="2400" i="1" dirty="0">
                <a:latin typeface="+mn-lt"/>
                <a:ea typeface="黑体" panose="02010609060101010101" pitchFamily="49" charset="-122"/>
              </a:rPr>
              <a:t>e</a:t>
            </a:r>
            <a:r>
              <a:rPr lang="en-US" altLang="zh-CN" sz="2400" dirty="0">
                <a:latin typeface="+mn-lt"/>
                <a:ea typeface="黑体" panose="02010609060101010101" pitchFamily="49" charset="-122"/>
              </a:rPr>
              <a:t>*</a:t>
            </a:r>
            <a:r>
              <a:rPr lang="zh-CN" altLang="en-US" sz="2400" dirty="0">
                <a:latin typeface="+mn-lt"/>
                <a:ea typeface="黑体" panose="02010609060101010101" pitchFamily="49" charset="-122"/>
              </a:rPr>
              <a:t>和</a:t>
            </a:r>
            <a:r>
              <a:rPr lang="en-US" altLang="zh-CN" sz="2400" i="1" dirty="0" err="1">
                <a:latin typeface="+mn-lt"/>
                <a:ea typeface="黑体" panose="02010609060101010101" pitchFamily="49" charset="-122"/>
              </a:rPr>
              <a:t>ec</a:t>
            </a:r>
            <a:r>
              <a:rPr lang="en-US" altLang="zh-CN" sz="2400" dirty="0">
                <a:latin typeface="+mn-lt"/>
                <a:ea typeface="黑体" panose="02010609060101010101" pitchFamily="49" charset="-122"/>
              </a:rPr>
              <a:t>*</a:t>
            </a:r>
            <a:r>
              <a:rPr lang="zh-CN" altLang="en-US" sz="2400" dirty="0">
                <a:latin typeface="+mn-lt"/>
                <a:ea typeface="黑体" panose="02010609060101010101" pitchFamily="49" charset="-122"/>
              </a:rPr>
              <a:t>，可以通过量化因子将其量化为模糊控制器的输入</a:t>
            </a:r>
            <a:r>
              <a:rPr lang="en-US" altLang="zh-CN" sz="2400" i="1" dirty="0">
                <a:latin typeface="+mn-lt"/>
                <a:ea typeface="黑体" panose="02010609060101010101" pitchFamily="49" charset="-122"/>
              </a:rPr>
              <a:t>E</a:t>
            </a:r>
            <a:r>
              <a:rPr lang="en-US" altLang="zh-CN" sz="2400" dirty="0">
                <a:latin typeface="+mn-lt"/>
                <a:ea typeface="黑体" panose="02010609060101010101" pitchFamily="49" charset="-122"/>
              </a:rPr>
              <a:t>*</a:t>
            </a:r>
            <a:r>
              <a:rPr lang="zh-CN" altLang="en-US" sz="2400" dirty="0">
                <a:latin typeface="+mn-lt"/>
                <a:ea typeface="黑体" panose="02010609060101010101" pitchFamily="49" charset="-122"/>
              </a:rPr>
              <a:t>和</a:t>
            </a:r>
            <a:r>
              <a:rPr lang="en-US" altLang="zh-CN" sz="2400" i="1" dirty="0">
                <a:latin typeface="+mn-lt"/>
                <a:ea typeface="黑体" panose="02010609060101010101" pitchFamily="49" charset="-122"/>
              </a:rPr>
              <a:t>EC</a:t>
            </a:r>
            <a:r>
              <a:rPr lang="en-US" altLang="zh-CN" sz="2400" dirty="0">
                <a:latin typeface="+mn-lt"/>
                <a:ea typeface="黑体" panose="02010609060101010101" pitchFamily="49" charset="-122"/>
              </a:rPr>
              <a:t>*</a:t>
            </a:r>
            <a:r>
              <a:rPr lang="zh-CN" altLang="en-US" sz="2400" dirty="0">
                <a:latin typeface="+mn-lt"/>
                <a:ea typeface="黑体" panose="02010609060101010101" pitchFamily="49" charset="-122"/>
              </a:rPr>
              <a:t>。 </a:t>
            </a:r>
          </a:p>
        </p:txBody>
      </p:sp>
      <p:sp>
        <p:nvSpPr>
          <p:cNvPr id="19462" name="Rectangle 9"/>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9464" name="Rectangle 11"/>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2" name="Rectangle 25"/>
          <p:cNvSpPr>
            <a:spLocks noGrp="1" noChangeArrowheads="1"/>
          </p:cNvSpPr>
          <p:nvPr>
            <p:ph type="title"/>
          </p:nvPr>
        </p:nvSpPr>
        <p:spPr>
          <a:xfrm>
            <a:off x="395288" y="260350"/>
            <a:ext cx="8569325" cy="576263"/>
          </a:xfrm>
        </p:spPr>
        <p:txBody>
          <a:bodyPr/>
          <a:lstStyle/>
          <a:p>
            <a:pPr eaLnBrk="1" hangingPunct="1"/>
            <a:r>
              <a:rPr lang="zh-CN" altLang="en-US" sz="4000" dirty="0" smtClean="0">
                <a:solidFill>
                  <a:schemeClr val="tx1"/>
                </a:solidFill>
                <a:ea typeface="黑体" pitchFamily="49" charset="-122"/>
              </a:rPr>
              <a:t>模糊控制</a:t>
            </a:r>
          </a:p>
        </p:txBody>
      </p:sp>
      <mc:AlternateContent xmlns:mc="http://schemas.openxmlformats.org/markup-compatibility/2006" xmlns:a14="http://schemas.microsoft.com/office/drawing/2010/main">
        <mc:Choice Requires="a14">
          <p:sp>
            <p:nvSpPr>
              <p:cNvPr id="11" name="Text Box 5"/>
              <p:cNvSpPr txBox="1">
                <a:spLocks noChangeArrowheads="1"/>
              </p:cNvSpPr>
              <p:nvPr/>
            </p:nvSpPr>
            <p:spPr bwMode="auto">
              <a:xfrm>
                <a:off x="1337727" y="4654885"/>
                <a:ext cx="6246495" cy="10950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𝐸</m:t>
                      </m:r>
                      <m:r>
                        <a:rPr lang="en-US" altLang="zh-CN" b="0" i="1" baseline="30000" smtClean="0">
                          <a:latin typeface="Cambria Math"/>
                        </a:rPr>
                        <m:t>∗</m:t>
                      </m:r>
                      <m:r>
                        <a:rPr lang="en-US" altLang="zh-CN" b="0" i="1" smtClean="0">
                          <a:latin typeface="Cambria Math"/>
                        </a:rPr>
                        <m:t>=&lt;</m:t>
                      </m:r>
                      <m:sSub>
                        <m:sSubPr>
                          <m:ctrlPr>
                            <a:rPr lang="en-US" altLang="zh-CN" i="1" smtClean="0">
                              <a:latin typeface="Cambria Math"/>
                            </a:rPr>
                          </m:ctrlPr>
                        </m:sSubPr>
                        <m:e>
                          <m:r>
                            <a:rPr lang="en-US" altLang="zh-CN" i="1" smtClean="0">
                              <a:latin typeface="Cambria Math"/>
                            </a:rPr>
                            <m:t>𝑘</m:t>
                          </m:r>
                        </m:e>
                        <m:sub>
                          <m:r>
                            <a:rPr lang="en-US" altLang="zh-CN" b="0" i="1" smtClean="0">
                              <a:latin typeface="Cambria Math"/>
                            </a:rPr>
                            <m:t>𝑒</m:t>
                          </m:r>
                        </m:sub>
                      </m:sSub>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𝑒</m:t>
                      </m:r>
                      <m:r>
                        <a:rPr lang="en-US" altLang="zh-CN" i="1" baseline="30000">
                          <a:latin typeface="Cambria Math"/>
                        </a:rPr>
                        <m:t>∗</m:t>
                      </m:r>
                      <m:r>
                        <a:rPr lang="en-US" altLang="zh-CN" b="0" i="1" smtClean="0">
                          <a:latin typeface="Cambria Math"/>
                          <a:ea typeface="Cambria Math"/>
                        </a:rPr>
                        <m:t>−</m:t>
                      </m:r>
                      <m:f>
                        <m:fPr>
                          <m:ctrlPr>
                            <a:rPr lang="en-US" altLang="zh-CN" b="0" i="1" smtClean="0">
                              <a:latin typeface="Cambria Math"/>
                              <a:ea typeface="Cambria Math"/>
                            </a:rPr>
                          </m:ctrlPr>
                        </m:fPr>
                        <m:num>
                          <m:sSub>
                            <m:sSubPr>
                              <m:ctrlPr>
                                <a:rPr lang="en-US" altLang="zh-CN" b="0" i="1" smtClean="0">
                                  <a:latin typeface="Cambria Math"/>
                                  <a:ea typeface="Cambria Math"/>
                                </a:rPr>
                              </m:ctrlPr>
                            </m:sSubPr>
                            <m:e>
                              <m:r>
                                <a:rPr lang="en-US" altLang="zh-CN" b="0" i="1" smtClean="0">
                                  <a:latin typeface="Cambria Math"/>
                                  <a:ea typeface="Cambria Math"/>
                                </a:rPr>
                                <m:t>𝑒</m:t>
                              </m:r>
                            </m:e>
                            <m:sub>
                              <m:r>
                                <a:rPr lang="en-US" altLang="zh-CN" b="0" i="1" smtClean="0">
                                  <a:latin typeface="Cambria Math"/>
                                  <a:ea typeface="Cambria Math"/>
                                </a:rPr>
                                <m:t>𝐻</m:t>
                              </m:r>
                            </m:sub>
                          </m:sSub>
                          <m:r>
                            <a:rPr lang="en-US" altLang="zh-CN" b="0" i="1" smtClean="0">
                              <a:latin typeface="Cambria Math"/>
                              <a:ea typeface="Cambria Math"/>
                            </a:rPr>
                            <m:t>+</m:t>
                          </m:r>
                          <m:sSub>
                            <m:sSubPr>
                              <m:ctrlPr>
                                <a:rPr lang="en-US" altLang="zh-CN" i="1">
                                  <a:latin typeface="Cambria Math"/>
                                  <a:ea typeface="Cambria Math"/>
                                </a:rPr>
                              </m:ctrlPr>
                            </m:sSubPr>
                            <m:e>
                              <m:r>
                                <a:rPr lang="en-US" altLang="zh-CN" i="1">
                                  <a:latin typeface="Cambria Math"/>
                                  <a:ea typeface="Cambria Math"/>
                                </a:rPr>
                                <m:t>𝑒</m:t>
                              </m:r>
                            </m:e>
                            <m:sub>
                              <m:r>
                                <a:rPr lang="en-US" altLang="zh-CN" b="0" i="1" smtClean="0">
                                  <a:latin typeface="Cambria Math"/>
                                  <a:ea typeface="Cambria Math"/>
                                </a:rPr>
                                <m:t>𝐿</m:t>
                              </m:r>
                            </m:sub>
                          </m:sSub>
                        </m:num>
                        <m:den>
                          <m:r>
                            <a:rPr lang="en-US" altLang="zh-CN" b="0" i="1" smtClean="0">
                              <a:latin typeface="Cambria Math"/>
                              <a:ea typeface="Cambria Math"/>
                            </a:rPr>
                            <m:t>2</m:t>
                          </m:r>
                        </m:den>
                      </m:f>
                      <m:r>
                        <a:rPr lang="en-US" altLang="zh-CN" b="0" i="1" smtClean="0">
                          <a:latin typeface="Cambria Math"/>
                          <a:ea typeface="Cambria Math"/>
                        </a:rPr>
                        <m:t>)</m:t>
                      </m:r>
                      <m:r>
                        <a:rPr lang="en-US" altLang="zh-CN" b="0" i="1" smtClean="0">
                          <a:latin typeface="Cambria Math"/>
                        </a:rPr>
                        <m:t>&gt;</m:t>
                      </m:r>
                    </m:oMath>
                  </m:oMathPara>
                </a14:m>
                <a:endParaRPr lang="zh-CN" altLang="en-US" dirty="0">
                  <a:latin typeface="Times New Roman" pitchFamily="18" charset="0"/>
                </a:endParaRPr>
              </a:p>
            </p:txBody>
          </p:sp>
        </mc:Choice>
        <mc:Fallback xmlns="">
          <p:sp>
            <p:nvSpPr>
              <p:cNvPr id="11" name="Text Box 5"/>
              <p:cNvSpPr txBox="1">
                <a:spLocks noRot="1" noChangeAspect="1" noMove="1" noResize="1" noEditPoints="1" noAdjustHandles="1" noChangeArrowheads="1" noChangeShapeType="1" noTextEdit="1"/>
              </p:cNvSpPr>
              <p:nvPr/>
            </p:nvSpPr>
            <p:spPr bwMode="auto">
              <a:xfrm>
                <a:off x="1337727" y="4654885"/>
                <a:ext cx="6246495" cy="1095043"/>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5"/>
              <p:cNvSpPr txBox="1">
                <a:spLocks noChangeArrowheads="1"/>
              </p:cNvSpPr>
              <p:nvPr/>
            </p:nvSpPr>
            <p:spPr bwMode="auto">
              <a:xfrm>
                <a:off x="1337726" y="5415395"/>
                <a:ext cx="6246495" cy="10950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𝐸𝐶</m:t>
                      </m:r>
                      <m:r>
                        <a:rPr lang="en-US" altLang="zh-CN" b="0" i="1" baseline="30000" smtClean="0">
                          <a:latin typeface="Cambria Math"/>
                        </a:rPr>
                        <m:t>∗</m:t>
                      </m:r>
                      <m:r>
                        <a:rPr lang="en-US" altLang="zh-CN" b="0" i="1" smtClean="0">
                          <a:latin typeface="Cambria Math"/>
                        </a:rPr>
                        <m:t>=&lt;</m:t>
                      </m:r>
                      <m:sSub>
                        <m:sSubPr>
                          <m:ctrlPr>
                            <a:rPr lang="en-US" altLang="zh-CN" i="1" smtClean="0">
                              <a:latin typeface="Cambria Math"/>
                            </a:rPr>
                          </m:ctrlPr>
                        </m:sSubPr>
                        <m:e>
                          <m:r>
                            <a:rPr lang="en-US" altLang="zh-CN" i="1" smtClean="0">
                              <a:latin typeface="Cambria Math"/>
                            </a:rPr>
                            <m:t>𝑘</m:t>
                          </m:r>
                        </m:e>
                        <m:sub>
                          <m:r>
                            <a:rPr lang="en-US" altLang="zh-CN" b="0" i="1" smtClean="0">
                              <a:latin typeface="Cambria Math"/>
                            </a:rPr>
                            <m:t>𝑒𝑐</m:t>
                          </m:r>
                        </m:sub>
                      </m:sSub>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𝑒𝑐</m:t>
                      </m:r>
                      <m:r>
                        <a:rPr lang="en-US" altLang="zh-CN" i="1" baseline="30000">
                          <a:latin typeface="Cambria Math"/>
                        </a:rPr>
                        <m:t>∗</m:t>
                      </m:r>
                      <m:r>
                        <a:rPr lang="en-US" altLang="zh-CN" b="0" i="1" smtClean="0">
                          <a:latin typeface="Cambria Math"/>
                          <a:ea typeface="Cambria Math"/>
                        </a:rPr>
                        <m:t>−</m:t>
                      </m:r>
                      <m:f>
                        <m:fPr>
                          <m:ctrlPr>
                            <a:rPr lang="en-US" altLang="zh-CN" b="0" i="1" smtClean="0">
                              <a:latin typeface="Cambria Math"/>
                              <a:ea typeface="Cambria Math"/>
                            </a:rPr>
                          </m:ctrlPr>
                        </m:fPr>
                        <m:num>
                          <m:sSub>
                            <m:sSubPr>
                              <m:ctrlPr>
                                <a:rPr lang="en-US" altLang="zh-CN" b="0" i="1" smtClean="0">
                                  <a:latin typeface="Cambria Math"/>
                                  <a:ea typeface="Cambria Math"/>
                                </a:rPr>
                              </m:ctrlPr>
                            </m:sSubPr>
                            <m:e>
                              <m:r>
                                <a:rPr lang="en-US" altLang="zh-CN" b="0" i="1" smtClean="0">
                                  <a:latin typeface="Cambria Math"/>
                                  <a:ea typeface="Cambria Math"/>
                                </a:rPr>
                                <m:t>𝑒𝑐</m:t>
                              </m:r>
                            </m:e>
                            <m:sub>
                              <m:r>
                                <a:rPr lang="en-US" altLang="zh-CN" b="0" i="1" smtClean="0">
                                  <a:latin typeface="Cambria Math"/>
                                  <a:ea typeface="Cambria Math"/>
                                </a:rPr>
                                <m:t>𝐻</m:t>
                              </m:r>
                            </m:sub>
                          </m:sSub>
                          <m:r>
                            <a:rPr lang="en-US" altLang="zh-CN" b="0" i="1" smtClean="0">
                              <a:latin typeface="Cambria Math"/>
                              <a:ea typeface="Cambria Math"/>
                            </a:rPr>
                            <m:t>+</m:t>
                          </m:r>
                          <m:sSub>
                            <m:sSubPr>
                              <m:ctrlPr>
                                <a:rPr lang="en-US" altLang="zh-CN" i="1">
                                  <a:latin typeface="Cambria Math"/>
                                  <a:ea typeface="Cambria Math"/>
                                </a:rPr>
                              </m:ctrlPr>
                            </m:sSubPr>
                            <m:e>
                              <m:r>
                                <a:rPr lang="en-US" altLang="zh-CN" i="1">
                                  <a:latin typeface="Cambria Math"/>
                                  <a:ea typeface="Cambria Math"/>
                                </a:rPr>
                                <m:t>𝑒</m:t>
                              </m:r>
                              <m:r>
                                <a:rPr lang="en-US" altLang="zh-CN" b="0" i="1" smtClean="0">
                                  <a:latin typeface="Cambria Math"/>
                                  <a:ea typeface="Cambria Math"/>
                                </a:rPr>
                                <m:t>𝑐</m:t>
                              </m:r>
                            </m:e>
                            <m:sub>
                              <m:r>
                                <a:rPr lang="en-US" altLang="zh-CN" b="0" i="1" smtClean="0">
                                  <a:latin typeface="Cambria Math"/>
                                  <a:ea typeface="Cambria Math"/>
                                </a:rPr>
                                <m:t>𝐿</m:t>
                              </m:r>
                            </m:sub>
                          </m:sSub>
                        </m:num>
                        <m:den>
                          <m:r>
                            <a:rPr lang="en-US" altLang="zh-CN" b="0" i="1" smtClean="0">
                              <a:latin typeface="Cambria Math"/>
                              <a:ea typeface="Cambria Math"/>
                            </a:rPr>
                            <m:t>2</m:t>
                          </m:r>
                        </m:den>
                      </m:f>
                      <m:r>
                        <a:rPr lang="en-US" altLang="zh-CN" b="0" i="1" smtClean="0">
                          <a:latin typeface="Cambria Math"/>
                          <a:ea typeface="Cambria Math"/>
                        </a:rPr>
                        <m:t>)</m:t>
                      </m:r>
                      <m:r>
                        <a:rPr lang="en-US" altLang="zh-CN" b="0" i="1" smtClean="0">
                          <a:latin typeface="Cambria Math"/>
                        </a:rPr>
                        <m:t>&gt;</m:t>
                      </m:r>
                    </m:oMath>
                  </m:oMathPara>
                </a14:m>
                <a:endParaRPr lang="zh-CN" altLang="en-US" dirty="0">
                  <a:latin typeface="Times New Roman" pitchFamily="18" charset="0"/>
                </a:endParaRPr>
              </a:p>
            </p:txBody>
          </p:sp>
        </mc:Choice>
        <mc:Fallback xmlns="">
          <p:sp>
            <p:nvSpPr>
              <p:cNvPr id="13" name="Text Box 5"/>
              <p:cNvSpPr txBox="1">
                <a:spLocks noRot="1" noChangeAspect="1" noMove="1" noResize="1" noEditPoints="1" noAdjustHandles="1" noChangeArrowheads="1" noChangeShapeType="1" noTextEdit="1"/>
              </p:cNvSpPr>
              <p:nvPr/>
            </p:nvSpPr>
            <p:spPr bwMode="auto">
              <a:xfrm>
                <a:off x="1337726" y="5415395"/>
                <a:ext cx="6246495" cy="1095043"/>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38</a:t>
            </a:fld>
            <a:r>
              <a:rPr lang="en-US" altLang="zh-CN" smtClean="0"/>
              <a:t>/71</a:t>
            </a:r>
            <a:endParaRPr lang="en-US" altLang="zh-CN" dirty="0"/>
          </a:p>
        </p:txBody>
      </p:sp>
    </p:spTree>
    <p:extLst>
      <p:ext uri="{BB962C8B-B14F-4D97-AF65-F5344CB8AC3E}">
        <p14:creationId xmlns:p14="http://schemas.microsoft.com/office/powerpoint/2010/main" val="1441332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3"/>
          <p:cNvSpPr txBox="1">
            <a:spLocks noChangeArrowheads="1"/>
          </p:cNvSpPr>
          <p:nvPr/>
        </p:nvSpPr>
        <p:spPr bwMode="auto">
          <a:xfrm>
            <a:off x="539750" y="1268413"/>
            <a:ext cx="81359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solidFill>
                  <a:schemeClr val="accent2"/>
                </a:solidFill>
                <a:latin typeface="+mn-lt"/>
                <a:ea typeface="黑体" panose="02010609060101010101" pitchFamily="49" charset="-122"/>
              </a:rPr>
              <a:t>第二步 </a:t>
            </a:r>
            <a:r>
              <a:rPr lang="zh-CN" altLang="en-US" dirty="0">
                <a:latin typeface="+mn-lt"/>
                <a:ea typeface="黑体" panose="02010609060101010101" pitchFamily="49" charset="-122"/>
              </a:rPr>
              <a:t>将模糊控制器的精确输入</a:t>
            </a:r>
            <a:r>
              <a:rPr lang="en-US" altLang="zh-CN" i="1" dirty="0">
                <a:latin typeface="+mn-lt"/>
                <a:ea typeface="黑体" panose="02010609060101010101" pitchFamily="49" charset="-122"/>
              </a:rPr>
              <a:t>E</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和</a:t>
            </a:r>
            <a:r>
              <a:rPr lang="en-US" altLang="zh-CN" i="1" dirty="0">
                <a:latin typeface="+mn-lt"/>
                <a:ea typeface="黑体" panose="02010609060101010101" pitchFamily="49" charset="-122"/>
              </a:rPr>
              <a:t>EC</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通过模糊化接口转化为模糊输入</a:t>
            </a:r>
            <a:r>
              <a:rPr lang="en-US" altLang="zh-CN" i="1" dirty="0">
                <a:latin typeface="+mn-lt"/>
                <a:ea typeface="黑体" panose="02010609060101010101" pitchFamily="49" charset="-122"/>
              </a:rPr>
              <a:t>A</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和</a:t>
            </a:r>
            <a:r>
              <a:rPr lang="en-US" altLang="zh-CN" i="1" dirty="0">
                <a:latin typeface="+mn-lt"/>
                <a:ea typeface="黑体" panose="02010609060101010101" pitchFamily="49" charset="-122"/>
              </a:rPr>
              <a:t>B</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 </a:t>
            </a:r>
          </a:p>
        </p:txBody>
      </p:sp>
      <p:sp>
        <p:nvSpPr>
          <p:cNvPr id="24599" name="Text Box 23"/>
          <p:cNvSpPr txBox="1">
            <a:spLocks noChangeArrowheads="1"/>
          </p:cNvSpPr>
          <p:nvPr/>
        </p:nvSpPr>
        <p:spPr bwMode="auto">
          <a:xfrm>
            <a:off x="611188" y="2309813"/>
            <a:ext cx="8064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latin typeface="+mn-lt"/>
                <a:ea typeface="黑体" panose="02010609060101010101" pitchFamily="49" charset="-122"/>
              </a:rPr>
              <a:t>将</a:t>
            </a:r>
            <a:r>
              <a:rPr lang="en-US" altLang="zh-CN" i="1">
                <a:latin typeface="+mn-lt"/>
                <a:ea typeface="黑体" panose="02010609060101010101" pitchFamily="49" charset="-122"/>
              </a:rPr>
              <a:t>E</a:t>
            </a:r>
            <a:r>
              <a:rPr lang="en-US" altLang="zh-CN">
                <a:latin typeface="+mn-lt"/>
                <a:ea typeface="黑体" panose="02010609060101010101" pitchFamily="49" charset="-122"/>
              </a:rPr>
              <a:t>*</a:t>
            </a:r>
            <a:r>
              <a:rPr lang="zh-CN" altLang="en-US">
                <a:latin typeface="+mn-lt"/>
                <a:ea typeface="黑体" panose="02010609060101010101" pitchFamily="49" charset="-122"/>
              </a:rPr>
              <a:t>和</a:t>
            </a:r>
            <a:r>
              <a:rPr lang="en-US" altLang="zh-CN" i="1">
                <a:latin typeface="+mn-lt"/>
                <a:ea typeface="黑体" panose="02010609060101010101" pitchFamily="49" charset="-122"/>
              </a:rPr>
              <a:t>EC</a:t>
            </a:r>
            <a:r>
              <a:rPr lang="en-US" altLang="zh-CN">
                <a:latin typeface="+mn-lt"/>
                <a:ea typeface="黑体" panose="02010609060101010101" pitchFamily="49" charset="-122"/>
              </a:rPr>
              <a:t>*</a:t>
            </a:r>
            <a:r>
              <a:rPr lang="zh-CN" altLang="en-US">
                <a:latin typeface="+mn-lt"/>
                <a:ea typeface="黑体" panose="02010609060101010101" pitchFamily="49" charset="-122"/>
              </a:rPr>
              <a:t>所对应的隶属度最大的模糊值当作当前模糊控制器的模糊输入量</a:t>
            </a:r>
            <a:r>
              <a:rPr lang="en-US" altLang="zh-CN" i="1">
                <a:latin typeface="+mn-lt"/>
                <a:ea typeface="黑体" panose="02010609060101010101" pitchFamily="49" charset="-122"/>
              </a:rPr>
              <a:t>A</a:t>
            </a:r>
            <a:r>
              <a:rPr lang="en-US" altLang="zh-CN">
                <a:latin typeface="+mn-lt"/>
                <a:ea typeface="黑体" panose="02010609060101010101" pitchFamily="49" charset="-122"/>
              </a:rPr>
              <a:t>*</a:t>
            </a:r>
            <a:r>
              <a:rPr lang="zh-CN" altLang="en-US">
                <a:latin typeface="+mn-lt"/>
                <a:ea typeface="黑体" panose="02010609060101010101" pitchFamily="49" charset="-122"/>
              </a:rPr>
              <a:t>和</a:t>
            </a:r>
            <a:r>
              <a:rPr lang="en-US" altLang="zh-CN" i="1">
                <a:latin typeface="+mn-lt"/>
                <a:ea typeface="黑体" panose="02010609060101010101" pitchFamily="49" charset="-122"/>
              </a:rPr>
              <a:t>B</a:t>
            </a:r>
            <a:r>
              <a:rPr lang="en-US" altLang="zh-CN">
                <a:latin typeface="+mn-lt"/>
                <a:ea typeface="黑体" panose="02010609060101010101" pitchFamily="49" charset="-122"/>
              </a:rPr>
              <a:t>*</a:t>
            </a:r>
            <a:r>
              <a:rPr lang="zh-CN" altLang="en-US">
                <a:latin typeface="+mn-lt"/>
                <a:ea typeface="黑体" panose="02010609060101010101" pitchFamily="49" charset="-122"/>
              </a:rPr>
              <a:t>。 </a:t>
            </a:r>
          </a:p>
        </p:txBody>
      </p:sp>
      <p:graphicFrame>
        <p:nvGraphicFramePr>
          <p:cNvPr id="24600" name="Object 24"/>
          <p:cNvGraphicFramePr>
            <a:graphicFrameLocks noGrp="1" noChangeAspect="1"/>
          </p:cNvGraphicFramePr>
          <p:nvPr>
            <p:ph idx="1"/>
            <p:extLst>
              <p:ext uri="{D42A27DB-BD31-4B8C-83A1-F6EECF244321}">
                <p14:modId xmlns:p14="http://schemas.microsoft.com/office/powerpoint/2010/main" val="1784528900"/>
              </p:ext>
            </p:extLst>
          </p:nvPr>
        </p:nvGraphicFramePr>
        <p:xfrm>
          <a:off x="6033477" y="2845288"/>
          <a:ext cx="2724150" cy="2052638"/>
        </p:xfrm>
        <a:graphic>
          <a:graphicData uri="http://schemas.openxmlformats.org/presentationml/2006/ole">
            <mc:AlternateContent xmlns:mc="http://schemas.openxmlformats.org/markup-compatibility/2006">
              <mc:Choice xmlns:v="urn:schemas-microsoft-com:vml" Requires="v">
                <p:oleObj spid="_x0000_s33916" name="Visio" r:id="rId3" imgW="2895600" imgH="2171616" progId="Visio.Drawing.6">
                  <p:embed/>
                </p:oleObj>
              </mc:Choice>
              <mc:Fallback>
                <p:oleObj name="Visio" r:id="rId3" imgW="2895600" imgH="217161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477" y="2845288"/>
                        <a:ext cx="272415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03" name="Text Box 27"/>
          <p:cNvSpPr txBox="1">
            <a:spLocks noChangeArrowheads="1"/>
          </p:cNvSpPr>
          <p:nvPr/>
        </p:nvSpPr>
        <p:spPr bwMode="auto">
          <a:xfrm>
            <a:off x="684213" y="3284538"/>
            <a:ext cx="522421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spcBef>
                <a:spcPct val="50000"/>
              </a:spcBef>
            </a:pPr>
            <a:r>
              <a:rPr lang="zh-CN" altLang="en-US" dirty="0">
                <a:latin typeface="+mn-lt"/>
                <a:ea typeface="黑体" panose="02010609060101010101" pitchFamily="49" charset="-122"/>
              </a:rPr>
              <a:t>假设</a:t>
            </a:r>
            <a:r>
              <a:rPr lang="en-US" altLang="zh-CN" i="1" dirty="0">
                <a:latin typeface="+mn-lt"/>
                <a:ea typeface="黑体" panose="02010609060101010101" pitchFamily="49" charset="-122"/>
              </a:rPr>
              <a:t>E</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a:t>
            </a:r>
            <a:r>
              <a:rPr lang="en-US" altLang="zh-CN" dirty="0">
                <a:latin typeface="+mn-lt"/>
                <a:ea typeface="黑体" panose="02010609060101010101" pitchFamily="49" charset="-122"/>
              </a:rPr>
              <a:t>6</a:t>
            </a:r>
            <a:r>
              <a:rPr lang="zh-CN" altLang="en-US" dirty="0">
                <a:latin typeface="+mn-lt"/>
                <a:ea typeface="黑体" panose="02010609060101010101" pitchFamily="49" charset="-122"/>
              </a:rPr>
              <a:t>，系统误差采用三角形隶属函数来进行模糊化。 </a:t>
            </a:r>
            <a:r>
              <a:rPr lang="en-US" altLang="zh-CN" i="1" dirty="0">
                <a:latin typeface="+mn-lt"/>
                <a:ea typeface="黑体" panose="02010609060101010101" pitchFamily="49" charset="-122"/>
              </a:rPr>
              <a:t>E</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属于</a:t>
            </a:r>
            <a:r>
              <a:rPr lang="en-US" altLang="zh-CN" dirty="0">
                <a:latin typeface="+mn-lt"/>
                <a:ea typeface="黑体" panose="02010609060101010101" pitchFamily="49" charset="-122"/>
              </a:rPr>
              <a:t>NB</a:t>
            </a:r>
            <a:r>
              <a:rPr lang="zh-CN" altLang="en-US" dirty="0">
                <a:latin typeface="+mn-lt"/>
                <a:ea typeface="黑体" panose="02010609060101010101" pitchFamily="49" charset="-122"/>
              </a:rPr>
              <a:t>的隶属度最大（为</a:t>
            </a:r>
            <a:r>
              <a:rPr lang="en-US" altLang="zh-CN" dirty="0">
                <a:latin typeface="+mn-lt"/>
                <a:ea typeface="黑体" panose="02010609060101010101" pitchFamily="49" charset="-122"/>
              </a:rPr>
              <a:t>1</a:t>
            </a:r>
            <a:r>
              <a:rPr lang="zh-CN" altLang="en-US" dirty="0">
                <a:latin typeface="+mn-lt"/>
                <a:ea typeface="黑体" panose="02010609060101010101" pitchFamily="49" charset="-122"/>
              </a:rPr>
              <a:t>），则此时，相对应的模糊控制器的模糊输入量为：  </a:t>
            </a:r>
          </a:p>
        </p:txBody>
      </p:sp>
      <p:sp>
        <p:nvSpPr>
          <p:cNvPr id="20486" name="Rectangle 29"/>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24604" name="Object 28"/>
          <p:cNvGraphicFramePr>
            <a:graphicFrameLocks noChangeAspect="1"/>
          </p:cNvGraphicFramePr>
          <p:nvPr>
            <p:extLst>
              <p:ext uri="{D42A27DB-BD31-4B8C-83A1-F6EECF244321}">
                <p14:modId xmlns:p14="http://schemas.microsoft.com/office/powerpoint/2010/main" val="743277244"/>
              </p:ext>
            </p:extLst>
          </p:nvPr>
        </p:nvGraphicFramePr>
        <p:xfrm>
          <a:off x="1578831" y="5118077"/>
          <a:ext cx="5689600" cy="493712"/>
        </p:xfrm>
        <a:graphic>
          <a:graphicData uri="http://schemas.openxmlformats.org/presentationml/2006/ole">
            <mc:AlternateContent xmlns:mc="http://schemas.openxmlformats.org/markup-compatibility/2006">
              <mc:Choice xmlns:v="urn:schemas-microsoft-com:vml" Requires="v">
                <p:oleObj spid="_x0000_s33917" name="公式" r:id="rId5" imgW="3819441" imgH="314203" progId="Equation.3">
                  <p:embed/>
                </p:oleObj>
              </mc:Choice>
              <mc:Fallback>
                <p:oleObj name="公式" r:id="rId5" imgW="3819441" imgH="31420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831" y="5118077"/>
                        <a:ext cx="56896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smtClean="0">
                <a:solidFill>
                  <a:schemeClr val="tx1"/>
                </a:solidFill>
                <a:ea typeface="黑体" pitchFamily="49" charset="-122"/>
              </a:rPr>
              <a:t>模糊控制</a:t>
            </a:r>
            <a:endParaRPr lang="zh-CN" altLang="en-US" sz="4000" kern="0" dirty="0" smtClean="0">
              <a:solidFill>
                <a:schemeClr val="tx1"/>
              </a:solidFill>
              <a:ea typeface="黑体" pitchFamily="49" charset="-122"/>
            </a:endParaRP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39</a:t>
            </a:fld>
            <a:r>
              <a:rPr lang="en-US" altLang="zh-CN" smtClean="0"/>
              <a:t>/71</a:t>
            </a:r>
            <a:endParaRPr lang="en-US" altLang="zh-CN" dirty="0"/>
          </a:p>
        </p:txBody>
      </p:sp>
    </p:spTree>
    <p:extLst>
      <p:ext uri="{BB962C8B-B14F-4D97-AF65-F5344CB8AC3E}">
        <p14:creationId xmlns:p14="http://schemas.microsoft.com/office/powerpoint/2010/main" val="2995354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descr="Image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1731963"/>
            <a:ext cx="652145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3"/>
          <p:cNvSpPr>
            <a:spLocks noGrp="1" noChangeArrowheads="1"/>
          </p:cNvSpPr>
          <p:nvPr>
            <p:ph type="title"/>
          </p:nvPr>
        </p:nvSpPr>
        <p:spPr>
          <a:xfrm>
            <a:off x="685800" y="609600"/>
            <a:ext cx="7772400" cy="446088"/>
          </a:xfrm>
        </p:spPr>
        <p:txBody>
          <a:bodyPr/>
          <a:lstStyle/>
          <a:p>
            <a:pPr eaLnBrk="1" hangingPunct="1"/>
            <a:r>
              <a:rPr lang="zh-CN" altLang="en-US" sz="2800" dirty="0" smtClean="0">
                <a:latin typeface="+mn-lt"/>
                <a:ea typeface="黑体" panose="02010609060101010101" pitchFamily="49" charset="-122"/>
              </a:rPr>
              <a:t>机器人的柔顺控制</a:t>
            </a:r>
          </a:p>
        </p:txBody>
      </p:sp>
      <p:sp>
        <p:nvSpPr>
          <p:cNvPr id="6149" name="Rectangle 4"/>
          <p:cNvSpPr>
            <a:spLocks noGrp="1" noChangeArrowheads="1"/>
          </p:cNvSpPr>
          <p:nvPr>
            <p:ph type="body" idx="1"/>
          </p:nvPr>
        </p:nvSpPr>
        <p:spPr>
          <a:xfrm>
            <a:off x="338138" y="1169988"/>
            <a:ext cx="8497887" cy="5159375"/>
          </a:xfrm>
        </p:spPr>
        <p:txBody>
          <a:bodyPr/>
          <a:lstStyle/>
          <a:p>
            <a:pPr lvl="1" eaLnBrk="1" hangingPunct="1">
              <a:buClr>
                <a:schemeClr val="hlink"/>
              </a:buClr>
              <a:buFont typeface="Wingdings" pitchFamily="2" charset="2"/>
              <a:buChar char="ü"/>
            </a:pPr>
            <a:r>
              <a:rPr lang="zh-CN" altLang="en-US" sz="2400" smtClean="0">
                <a:ea typeface="黑体" panose="02010609060101010101" pitchFamily="49" charset="-122"/>
              </a:rPr>
              <a:t>主动柔顺</a:t>
            </a:r>
            <a:r>
              <a:rPr lang="en-US" altLang="zh-CN" sz="2400" smtClean="0">
                <a:ea typeface="黑体" panose="02010609060101010101" pitchFamily="49" charset="-122"/>
              </a:rPr>
              <a:t>(Active Compliance): </a:t>
            </a:r>
            <a:r>
              <a:rPr lang="zh-CN" altLang="en-US" sz="2400" smtClean="0">
                <a:ea typeface="黑体" panose="02010609060101010101" pitchFamily="49" charset="-122"/>
              </a:rPr>
              <a:t>通过对伺服关节的刚度进行控制而获得柔顺性。例如，阻抗控制</a:t>
            </a:r>
            <a:r>
              <a:rPr lang="en-US" altLang="zh-CN" sz="2400" smtClean="0">
                <a:ea typeface="黑体" panose="02010609060101010101" pitchFamily="49" charset="-122"/>
              </a:rPr>
              <a:t>(Impedance Control)</a:t>
            </a:r>
          </a:p>
          <a:p>
            <a:pPr lvl="1" eaLnBrk="1" hangingPunct="1">
              <a:buClr>
                <a:schemeClr val="accent2"/>
              </a:buClr>
              <a:buFont typeface="Wingdings" pitchFamily="2" charset="2"/>
              <a:buChar char="Ø"/>
            </a:pPr>
            <a:endParaRPr lang="en-US" altLang="zh-CN" sz="2400" smtClean="0">
              <a:ea typeface="黑体" panose="02010609060101010101" pitchFamily="49" charset="-122"/>
            </a:endParaRPr>
          </a:p>
        </p:txBody>
      </p:sp>
      <p:sp>
        <p:nvSpPr>
          <p:cNvPr id="188421" name="Rectangle 5"/>
          <p:cNvSpPr>
            <a:spLocks noChangeArrowheads="1"/>
          </p:cNvSpPr>
          <p:nvPr/>
        </p:nvSpPr>
        <p:spPr bwMode="auto">
          <a:xfrm>
            <a:off x="2278063" y="4848225"/>
            <a:ext cx="2540000" cy="1073150"/>
          </a:xfrm>
          <a:prstGeom prst="rect">
            <a:avLst/>
          </a:prstGeom>
          <a:noFill/>
          <a:ln w="2540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4"/>
          <p:cNvGraphicFramePr>
            <a:graphicFrameLocks noGrp="1" noChangeAspect="1"/>
          </p:cNvGraphicFramePr>
          <p:nvPr>
            <p:ph idx="1"/>
          </p:nvPr>
        </p:nvGraphicFramePr>
        <p:xfrm>
          <a:off x="5818188" y="1196975"/>
          <a:ext cx="2438400" cy="1838325"/>
        </p:xfrm>
        <a:graphic>
          <a:graphicData uri="http://schemas.openxmlformats.org/presentationml/2006/ole">
            <mc:AlternateContent xmlns:mc="http://schemas.openxmlformats.org/markup-compatibility/2006">
              <mc:Choice xmlns:v="urn:schemas-microsoft-com:vml" Requires="v">
                <p:oleObj spid="_x0000_s35001" name="Visio" r:id="rId3" imgW="2895600" imgH="2171616" progId="Visio.Drawing.6">
                  <p:embed/>
                </p:oleObj>
              </mc:Choice>
              <mc:Fallback>
                <p:oleObj name="Visio" r:id="rId3" imgW="2895600" imgH="217161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188" y="1196975"/>
                        <a:ext cx="24384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Text Box 7"/>
          <p:cNvSpPr txBox="1">
            <a:spLocks noChangeArrowheads="1"/>
          </p:cNvSpPr>
          <p:nvPr/>
        </p:nvSpPr>
        <p:spPr bwMode="auto">
          <a:xfrm>
            <a:off x="684213" y="1268413"/>
            <a:ext cx="485933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对于某些输入精确量，有时无法判断其属于哪个模糊值的隶属度更大，例如当</a:t>
            </a:r>
            <a:r>
              <a:rPr lang="en-US" altLang="zh-CN" i="1" dirty="0">
                <a:latin typeface="+mn-lt"/>
                <a:ea typeface="黑体" panose="02010609060101010101" pitchFamily="49" charset="-122"/>
              </a:rPr>
              <a:t>E</a:t>
            </a:r>
            <a:r>
              <a:rPr lang="en-US" altLang="zh-CN" dirty="0">
                <a:latin typeface="+mn-lt"/>
                <a:ea typeface="黑体" panose="02010609060101010101" pitchFamily="49" charset="-122"/>
              </a:rPr>
              <a:t>*=-5</a:t>
            </a:r>
            <a:r>
              <a:rPr lang="zh-CN" altLang="en-US" dirty="0">
                <a:latin typeface="+mn-lt"/>
                <a:ea typeface="黑体" panose="02010609060101010101" pitchFamily="49" charset="-122"/>
              </a:rPr>
              <a:t>时，其属于</a:t>
            </a:r>
            <a:r>
              <a:rPr lang="en-US" altLang="zh-CN" dirty="0">
                <a:latin typeface="+mn-lt"/>
                <a:ea typeface="黑体" panose="02010609060101010101" pitchFamily="49" charset="-122"/>
              </a:rPr>
              <a:t>NB</a:t>
            </a:r>
            <a:r>
              <a:rPr lang="zh-CN" altLang="en-US" dirty="0">
                <a:latin typeface="+mn-lt"/>
                <a:ea typeface="黑体" panose="02010609060101010101" pitchFamily="49" charset="-122"/>
              </a:rPr>
              <a:t>和</a:t>
            </a:r>
            <a:r>
              <a:rPr lang="en-US" altLang="zh-CN" dirty="0">
                <a:latin typeface="+mn-lt"/>
                <a:ea typeface="黑体" panose="02010609060101010101" pitchFamily="49" charset="-122"/>
              </a:rPr>
              <a:t>NM</a:t>
            </a:r>
            <a:r>
              <a:rPr lang="zh-CN" altLang="en-US" dirty="0">
                <a:latin typeface="+mn-lt"/>
                <a:ea typeface="黑体" panose="02010609060101010101" pitchFamily="49" charset="-122"/>
              </a:rPr>
              <a:t>的隶属度一样大。此时有两种方法进行处理：</a:t>
            </a:r>
          </a:p>
        </p:txBody>
      </p:sp>
      <p:sp>
        <p:nvSpPr>
          <p:cNvPr id="26632" name="Rectangle 8"/>
          <p:cNvSpPr>
            <a:spLocks noChangeArrowheads="1"/>
          </p:cNvSpPr>
          <p:nvPr/>
        </p:nvSpPr>
        <p:spPr bwMode="auto">
          <a:xfrm>
            <a:off x="684213" y="3137990"/>
            <a:ext cx="50549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dirty="0">
                <a:latin typeface="+mn-lt"/>
                <a:ea typeface="黑体" panose="02010609060101010101" pitchFamily="49" charset="-122"/>
              </a:rPr>
              <a:t>1</a:t>
            </a:r>
            <a:r>
              <a:rPr lang="zh-CN" altLang="en-US" dirty="0">
                <a:latin typeface="+mn-lt"/>
                <a:ea typeface="黑体" panose="02010609060101010101" pitchFamily="49" charset="-122"/>
              </a:rPr>
              <a:t>）在隶属度最大的模糊值之间任取一个；例如当</a:t>
            </a:r>
            <a:r>
              <a:rPr lang="en-US" altLang="zh-CN" i="1" dirty="0">
                <a:latin typeface="+mn-lt"/>
                <a:ea typeface="黑体" panose="02010609060101010101" pitchFamily="49" charset="-122"/>
              </a:rPr>
              <a:t>E</a:t>
            </a:r>
            <a:r>
              <a:rPr lang="en-US" altLang="zh-CN" dirty="0">
                <a:latin typeface="+mn-lt"/>
                <a:ea typeface="黑体" panose="02010609060101010101" pitchFamily="49" charset="-122"/>
              </a:rPr>
              <a:t>*=-5</a:t>
            </a:r>
            <a:r>
              <a:rPr lang="zh-CN" altLang="en-US" dirty="0">
                <a:latin typeface="+mn-lt"/>
                <a:ea typeface="黑体" panose="02010609060101010101" pitchFamily="49" charset="-122"/>
              </a:rPr>
              <a:t>时，</a:t>
            </a:r>
            <a:r>
              <a:rPr lang="en-US" altLang="zh-CN" dirty="0">
                <a:latin typeface="+mn-lt"/>
                <a:ea typeface="黑体" panose="02010609060101010101" pitchFamily="49" charset="-122"/>
              </a:rPr>
              <a:t>A*</a:t>
            </a:r>
            <a:r>
              <a:rPr lang="zh-CN" altLang="en-US" dirty="0">
                <a:latin typeface="+mn-lt"/>
                <a:ea typeface="黑体" panose="02010609060101010101" pitchFamily="49" charset="-122"/>
              </a:rPr>
              <a:t>＝</a:t>
            </a:r>
            <a:r>
              <a:rPr lang="en-US" altLang="zh-CN" dirty="0">
                <a:latin typeface="+mn-lt"/>
                <a:ea typeface="黑体" panose="02010609060101010101" pitchFamily="49" charset="-122"/>
              </a:rPr>
              <a:t>NB</a:t>
            </a:r>
            <a:r>
              <a:rPr lang="zh-CN" altLang="en-US" dirty="0">
                <a:latin typeface="+mn-lt"/>
                <a:ea typeface="黑体" panose="02010609060101010101" pitchFamily="49" charset="-122"/>
              </a:rPr>
              <a:t>或</a:t>
            </a:r>
            <a:r>
              <a:rPr lang="en-US" altLang="zh-CN" dirty="0">
                <a:latin typeface="+mn-lt"/>
                <a:ea typeface="黑体" panose="02010609060101010101" pitchFamily="49" charset="-122"/>
              </a:rPr>
              <a:t>NM</a:t>
            </a:r>
            <a:r>
              <a:rPr lang="zh-CN" altLang="en-US" dirty="0">
                <a:latin typeface="+mn-lt"/>
                <a:ea typeface="黑体" panose="02010609060101010101" pitchFamily="49" charset="-122"/>
              </a:rPr>
              <a:t>。</a:t>
            </a:r>
          </a:p>
        </p:txBody>
      </p:sp>
      <p:sp>
        <p:nvSpPr>
          <p:cNvPr id="26633" name="Rectangle 9"/>
          <p:cNvSpPr>
            <a:spLocks noChangeArrowheads="1"/>
          </p:cNvSpPr>
          <p:nvPr/>
        </p:nvSpPr>
        <p:spPr bwMode="auto">
          <a:xfrm>
            <a:off x="684212" y="4223971"/>
            <a:ext cx="48593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dirty="0">
                <a:latin typeface="+mn-lt"/>
                <a:ea typeface="黑体" panose="02010609060101010101" pitchFamily="49" charset="-122"/>
              </a:rPr>
              <a:t>2</a:t>
            </a:r>
            <a:r>
              <a:rPr lang="zh-CN" altLang="en-US" dirty="0">
                <a:latin typeface="+mn-lt"/>
                <a:ea typeface="黑体" panose="02010609060101010101" pitchFamily="49" charset="-122"/>
              </a:rPr>
              <a:t>）重新定义一个模糊值，该模糊值对于当前输入精确量的隶属度为</a:t>
            </a:r>
            <a:r>
              <a:rPr lang="en-US" altLang="zh-CN" dirty="0">
                <a:latin typeface="+mn-lt"/>
                <a:ea typeface="黑体" panose="02010609060101010101" pitchFamily="49" charset="-122"/>
              </a:rPr>
              <a:t>1</a:t>
            </a:r>
            <a:r>
              <a:rPr lang="zh-CN" altLang="en-US" dirty="0">
                <a:latin typeface="+mn-lt"/>
                <a:ea typeface="黑体" panose="02010609060101010101" pitchFamily="49" charset="-122"/>
              </a:rPr>
              <a:t>，对于其它精确量的隶属度为</a:t>
            </a:r>
            <a:r>
              <a:rPr lang="en-US" altLang="zh-CN" dirty="0">
                <a:latin typeface="+mn-lt"/>
                <a:ea typeface="黑体" panose="02010609060101010101" pitchFamily="49" charset="-122"/>
              </a:rPr>
              <a:t>0</a:t>
            </a:r>
            <a:r>
              <a:rPr lang="zh-CN" altLang="en-US" dirty="0">
                <a:latin typeface="+mn-lt"/>
                <a:ea typeface="黑体" panose="02010609060101010101" pitchFamily="49" charset="-122"/>
              </a:rPr>
              <a:t>。</a:t>
            </a:r>
          </a:p>
        </p:txBody>
      </p:sp>
      <p:graphicFrame>
        <p:nvGraphicFramePr>
          <p:cNvPr id="26634" name="Object 10"/>
          <p:cNvGraphicFramePr>
            <a:graphicFrameLocks noChangeAspect="1"/>
          </p:cNvGraphicFramePr>
          <p:nvPr/>
        </p:nvGraphicFramePr>
        <p:xfrm>
          <a:off x="5795963" y="3500438"/>
          <a:ext cx="2438400" cy="1838325"/>
        </p:xfrm>
        <a:graphic>
          <a:graphicData uri="http://schemas.openxmlformats.org/presentationml/2006/ole">
            <mc:AlternateContent xmlns:mc="http://schemas.openxmlformats.org/markup-compatibility/2006">
              <mc:Choice xmlns:v="urn:schemas-microsoft-com:vml" Requires="v">
                <p:oleObj spid="_x0000_s35002" name="Visio" r:id="rId5" imgW="2895600" imgH="2171616" progId="Visio.Drawing.6">
                  <p:embed/>
                </p:oleObj>
              </mc:Choice>
              <mc:Fallback>
                <p:oleObj name="Visio" r:id="rId5" imgW="2895600" imgH="2171616"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3500438"/>
                        <a:ext cx="24384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1" name="Rectangle 12"/>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26635" name="Object 11"/>
          <p:cNvGraphicFramePr>
            <a:graphicFrameLocks noChangeAspect="1"/>
          </p:cNvGraphicFramePr>
          <p:nvPr>
            <p:extLst>
              <p:ext uri="{D42A27DB-BD31-4B8C-83A1-F6EECF244321}">
                <p14:modId xmlns:p14="http://schemas.microsoft.com/office/powerpoint/2010/main" val="3317152508"/>
              </p:ext>
            </p:extLst>
          </p:nvPr>
        </p:nvGraphicFramePr>
        <p:xfrm>
          <a:off x="1095742" y="5556373"/>
          <a:ext cx="5976937" cy="566737"/>
        </p:xfrm>
        <a:graphic>
          <a:graphicData uri="http://schemas.openxmlformats.org/presentationml/2006/ole">
            <mc:AlternateContent xmlns:mc="http://schemas.openxmlformats.org/markup-compatibility/2006">
              <mc:Choice xmlns:v="urn:schemas-microsoft-com:vml" Requires="v">
                <p:oleObj spid="_x0000_s35003" name="公式" r:id="rId7" imgW="3495759" imgH="314203" progId="Equation.3">
                  <p:embed/>
                </p:oleObj>
              </mc:Choice>
              <mc:Fallback>
                <p:oleObj name="公式" r:id="rId7" imgW="3495759" imgH="31420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5742" y="5556373"/>
                        <a:ext cx="597693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40</a:t>
            </a:fld>
            <a:r>
              <a:rPr lang="en-US" altLang="zh-CN" smtClean="0"/>
              <a:t>/71</a:t>
            </a:r>
            <a:endParaRPr lang="en-US" altLang="zh-CN" dirty="0"/>
          </a:p>
        </p:txBody>
      </p:sp>
    </p:spTree>
    <p:extLst>
      <p:ext uri="{BB962C8B-B14F-4D97-AF65-F5344CB8AC3E}">
        <p14:creationId xmlns:p14="http://schemas.microsoft.com/office/powerpoint/2010/main" val="40650282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539750" y="1093788"/>
            <a:ext cx="3384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dirty="0" smtClean="0">
                <a:latin typeface="+mn-lt"/>
                <a:ea typeface="黑体" panose="02010609060101010101" pitchFamily="49" charset="-122"/>
              </a:rPr>
              <a:t>规则库</a:t>
            </a:r>
            <a:endParaRPr lang="zh-CN" altLang="en-US" dirty="0">
              <a:latin typeface="+mn-lt"/>
              <a:ea typeface="黑体" panose="02010609060101010101" pitchFamily="49" charset="-122"/>
            </a:endParaRPr>
          </a:p>
        </p:txBody>
      </p:sp>
      <p:sp>
        <p:nvSpPr>
          <p:cNvPr id="28677" name="Text Box 5"/>
          <p:cNvSpPr txBox="1">
            <a:spLocks noChangeArrowheads="1"/>
          </p:cNvSpPr>
          <p:nvPr/>
        </p:nvSpPr>
        <p:spPr bwMode="auto">
          <a:xfrm>
            <a:off x="684213" y="1700213"/>
            <a:ext cx="4103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 typeface="Wingdings" pitchFamily="2" charset="2"/>
              <a:buChar char="n"/>
            </a:pPr>
            <a:r>
              <a:rPr lang="en-US" altLang="zh-CN">
                <a:latin typeface="+mn-lt"/>
                <a:ea typeface="黑体" panose="02010609060101010101" pitchFamily="49" charset="-122"/>
              </a:rPr>
              <a:t> </a:t>
            </a:r>
            <a:r>
              <a:rPr lang="zh-CN" altLang="en-US">
                <a:latin typeface="+mn-lt"/>
                <a:ea typeface="黑体" panose="02010609060101010101" pitchFamily="49" charset="-122"/>
              </a:rPr>
              <a:t>规则库的描述 </a:t>
            </a:r>
          </a:p>
        </p:txBody>
      </p:sp>
      <p:sp>
        <p:nvSpPr>
          <p:cNvPr id="28678" name="Text Box 6"/>
          <p:cNvSpPr txBox="1">
            <a:spLocks noChangeArrowheads="1"/>
          </p:cNvSpPr>
          <p:nvPr/>
        </p:nvSpPr>
        <p:spPr bwMode="auto">
          <a:xfrm>
            <a:off x="827088" y="2139703"/>
            <a:ext cx="77771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规则库由若干条控制规则组成，控制规则根据人类控制专家的经验总结得出，按照 </a:t>
            </a:r>
            <a:r>
              <a:rPr lang="en-US" altLang="zh-CN" dirty="0" smtClean="0">
                <a:latin typeface="+mn-lt"/>
                <a:ea typeface="黑体" panose="02010609060101010101" pitchFamily="49" charset="-122"/>
              </a:rPr>
              <a:t>IF </a:t>
            </a:r>
            <a:r>
              <a:rPr lang="en-US" altLang="zh-CN" dirty="0">
                <a:latin typeface="+mn-lt"/>
                <a:ea typeface="黑体" panose="02010609060101010101" pitchFamily="49" charset="-122"/>
              </a:rPr>
              <a:t>…is …AND …is …THEN …is…</a:t>
            </a:r>
            <a:r>
              <a:rPr lang="zh-CN" altLang="en-US" dirty="0">
                <a:latin typeface="+mn-lt"/>
                <a:ea typeface="黑体" panose="02010609060101010101" pitchFamily="49" charset="-122"/>
              </a:rPr>
              <a:t>的形式表达。 </a:t>
            </a:r>
          </a:p>
        </p:txBody>
      </p:sp>
      <p:sp>
        <p:nvSpPr>
          <p:cNvPr id="28679" name="Text Box 7"/>
          <p:cNvSpPr txBox="1">
            <a:spLocks noChangeArrowheads="1"/>
          </p:cNvSpPr>
          <p:nvPr/>
        </p:nvSpPr>
        <p:spPr bwMode="auto">
          <a:xfrm>
            <a:off x="1116013" y="3563679"/>
            <a:ext cx="6624637" cy="1322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i="1" dirty="0">
                <a:latin typeface="Times New Roman" pitchFamily="18" charset="0"/>
              </a:rPr>
              <a:t>R</a:t>
            </a:r>
            <a:r>
              <a:rPr lang="en-US" altLang="zh-CN" sz="2000" b="1" baseline="-25000" dirty="0">
                <a:latin typeface="Times New Roman" pitchFamily="18" charset="0"/>
              </a:rPr>
              <a:t>1</a:t>
            </a:r>
            <a:r>
              <a:rPr lang="en-US" altLang="zh-CN" sz="2000" b="1" dirty="0">
                <a:latin typeface="Times New Roman" pitchFamily="18" charset="0"/>
              </a:rPr>
              <a:t> : IF </a:t>
            </a:r>
            <a:r>
              <a:rPr lang="en-US" altLang="zh-CN" sz="2000" b="1" i="1" dirty="0">
                <a:latin typeface="Times New Roman" pitchFamily="18" charset="0"/>
              </a:rPr>
              <a:t>E</a:t>
            </a:r>
            <a:r>
              <a:rPr lang="en-US" altLang="zh-CN" sz="2000" b="1" dirty="0">
                <a:latin typeface="Times New Roman" pitchFamily="18" charset="0"/>
              </a:rPr>
              <a:t> is </a:t>
            </a:r>
            <a:r>
              <a:rPr lang="en-US" altLang="zh-CN" sz="2000" b="1" i="1" dirty="0">
                <a:latin typeface="Times New Roman" pitchFamily="18" charset="0"/>
              </a:rPr>
              <a:t>A</a:t>
            </a:r>
            <a:r>
              <a:rPr lang="en-US" altLang="zh-CN" sz="2000" baseline="-25000" dirty="0"/>
              <a:t>1  </a:t>
            </a:r>
            <a:r>
              <a:rPr lang="en-US" altLang="zh-CN" sz="2000" b="1" dirty="0">
                <a:latin typeface="Times New Roman" pitchFamily="18" charset="0"/>
              </a:rPr>
              <a:t>AND </a:t>
            </a:r>
            <a:r>
              <a:rPr lang="en-US" altLang="zh-CN" sz="2000" b="1" i="1" dirty="0">
                <a:latin typeface="Times New Roman" pitchFamily="18" charset="0"/>
              </a:rPr>
              <a:t>EC</a:t>
            </a:r>
            <a:r>
              <a:rPr lang="en-US" altLang="zh-CN" sz="2000" b="1" dirty="0">
                <a:latin typeface="Times New Roman" pitchFamily="18" charset="0"/>
              </a:rPr>
              <a:t> is </a:t>
            </a:r>
            <a:r>
              <a:rPr lang="en-US" altLang="zh-CN" sz="2000" b="1" i="1" dirty="0">
                <a:latin typeface="Times New Roman" pitchFamily="18" charset="0"/>
              </a:rPr>
              <a:t>B</a:t>
            </a:r>
            <a:r>
              <a:rPr lang="en-US" altLang="zh-CN" sz="2000" baseline="-25000" dirty="0"/>
              <a:t>1</a:t>
            </a:r>
            <a:r>
              <a:rPr lang="en-US" altLang="zh-CN" sz="2000" b="1" dirty="0">
                <a:latin typeface="Times New Roman" pitchFamily="18" charset="0"/>
              </a:rPr>
              <a:t> THEN </a:t>
            </a:r>
            <a:r>
              <a:rPr lang="en-US" altLang="zh-CN" sz="2000" b="1" i="1" dirty="0">
                <a:latin typeface="Times New Roman" pitchFamily="18" charset="0"/>
              </a:rPr>
              <a:t>U</a:t>
            </a:r>
            <a:r>
              <a:rPr lang="en-US" altLang="zh-CN" sz="2000" b="1" dirty="0">
                <a:latin typeface="Times New Roman" pitchFamily="18" charset="0"/>
              </a:rPr>
              <a:t> is </a:t>
            </a:r>
            <a:r>
              <a:rPr lang="en-US" altLang="zh-CN" sz="2000" b="1" i="1" dirty="0">
                <a:latin typeface="Times New Roman" pitchFamily="18" charset="0"/>
              </a:rPr>
              <a:t>C</a:t>
            </a:r>
            <a:r>
              <a:rPr lang="en-US" altLang="zh-CN" sz="2000" baseline="-25000" dirty="0"/>
              <a:t>1</a:t>
            </a:r>
            <a:r>
              <a:rPr lang="en-US" altLang="zh-CN" sz="2000" b="1" dirty="0">
                <a:latin typeface="Times New Roman" pitchFamily="18" charset="0"/>
              </a:rPr>
              <a:t>  </a:t>
            </a:r>
          </a:p>
          <a:p>
            <a:pPr eaLnBrk="1" hangingPunct="1"/>
            <a:r>
              <a:rPr lang="en-US" altLang="zh-CN" sz="2000" b="1" i="1" dirty="0">
                <a:latin typeface="Times New Roman" pitchFamily="18" charset="0"/>
              </a:rPr>
              <a:t>R</a:t>
            </a:r>
            <a:r>
              <a:rPr lang="en-US" altLang="zh-CN" sz="2000" b="1" baseline="-25000" dirty="0">
                <a:latin typeface="Times New Roman" pitchFamily="18" charset="0"/>
              </a:rPr>
              <a:t>2</a:t>
            </a:r>
            <a:r>
              <a:rPr lang="en-US" altLang="zh-CN" sz="2000" b="1" dirty="0">
                <a:latin typeface="Times New Roman" pitchFamily="18" charset="0"/>
              </a:rPr>
              <a:t> : IF </a:t>
            </a:r>
            <a:r>
              <a:rPr lang="en-US" altLang="zh-CN" sz="2000" b="1" i="1" dirty="0">
                <a:latin typeface="Times New Roman" pitchFamily="18" charset="0"/>
              </a:rPr>
              <a:t>E </a:t>
            </a:r>
            <a:r>
              <a:rPr lang="en-US" altLang="zh-CN" sz="2000" b="1" dirty="0">
                <a:latin typeface="Times New Roman" pitchFamily="18" charset="0"/>
              </a:rPr>
              <a:t>is </a:t>
            </a:r>
            <a:r>
              <a:rPr lang="en-US" altLang="zh-CN" sz="2000" b="1" i="1" dirty="0">
                <a:latin typeface="Times New Roman" pitchFamily="18" charset="0"/>
              </a:rPr>
              <a:t>A</a:t>
            </a:r>
            <a:r>
              <a:rPr lang="en-US" altLang="zh-CN" sz="2000" baseline="-25000" dirty="0"/>
              <a:t>2</a:t>
            </a:r>
            <a:r>
              <a:rPr lang="en-US" altLang="zh-CN" sz="2000" b="1" dirty="0">
                <a:latin typeface="Times New Roman" pitchFamily="18" charset="0"/>
              </a:rPr>
              <a:t> AND </a:t>
            </a:r>
            <a:r>
              <a:rPr lang="en-US" altLang="zh-CN" sz="2000" b="1" i="1" dirty="0">
                <a:latin typeface="Times New Roman" pitchFamily="18" charset="0"/>
              </a:rPr>
              <a:t>EC</a:t>
            </a:r>
            <a:r>
              <a:rPr lang="en-US" altLang="zh-CN" sz="2000" b="1" dirty="0">
                <a:latin typeface="Times New Roman" pitchFamily="18" charset="0"/>
              </a:rPr>
              <a:t> is </a:t>
            </a:r>
            <a:r>
              <a:rPr lang="en-US" altLang="zh-CN" sz="2000" b="1" i="1" dirty="0">
                <a:latin typeface="Times New Roman" pitchFamily="18" charset="0"/>
              </a:rPr>
              <a:t>B</a:t>
            </a:r>
            <a:r>
              <a:rPr lang="en-US" altLang="zh-CN" sz="2000" baseline="-25000" dirty="0"/>
              <a:t>2</a:t>
            </a:r>
            <a:r>
              <a:rPr lang="en-US" altLang="zh-CN" sz="2000" b="1" dirty="0">
                <a:latin typeface="Times New Roman" pitchFamily="18" charset="0"/>
              </a:rPr>
              <a:t> THEN </a:t>
            </a:r>
            <a:r>
              <a:rPr lang="en-US" altLang="zh-CN" sz="2000" b="1" i="1" dirty="0">
                <a:latin typeface="Times New Roman" pitchFamily="18" charset="0"/>
              </a:rPr>
              <a:t>U </a:t>
            </a:r>
            <a:r>
              <a:rPr lang="en-US" altLang="zh-CN" sz="2000" b="1" dirty="0">
                <a:latin typeface="Times New Roman" pitchFamily="18" charset="0"/>
              </a:rPr>
              <a:t>is </a:t>
            </a:r>
            <a:r>
              <a:rPr lang="en-US" altLang="zh-CN" sz="2000" b="1" i="1" dirty="0">
                <a:latin typeface="Times New Roman" pitchFamily="18" charset="0"/>
              </a:rPr>
              <a:t>C</a:t>
            </a:r>
            <a:r>
              <a:rPr lang="en-US" altLang="zh-CN" sz="2000" baseline="-25000" dirty="0"/>
              <a:t>2</a:t>
            </a:r>
          </a:p>
          <a:p>
            <a:pPr eaLnBrk="1" hangingPunct="1"/>
            <a:r>
              <a:rPr lang="en-US" altLang="zh-CN" sz="2000" b="1" dirty="0">
                <a:latin typeface="Times New Roman" pitchFamily="18" charset="0"/>
              </a:rPr>
              <a:t>     ………………………………………………………</a:t>
            </a:r>
          </a:p>
          <a:p>
            <a:pPr eaLnBrk="1" hangingPunct="1"/>
            <a:r>
              <a:rPr lang="en-US" altLang="zh-CN" sz="2000" b="1" i="1" dirty="0">
                <a:latin typeface="Times New Roman" pitchFamily="18" charset="0"/>
              </a:rPr>
              <a:t>R</a:t>
            </a:r>
            <a:r>
              <a:rPr lang="en-US" altLang="zh-CN" sz="2000" b="1" baseline="-25000" dirty="0">
                <a:latin typeface="Times New Roman" pitchFamily="18" charset="0"/>
              </a:rPr>
              <a:t>n </a:t>
            </a:r>
            <a:r>
              <a:rPr lang="en-US" altLang="zh-CN" sz="2000" b="1" dirty="0">
                <a:latin typeface="Times New Roman" pitchFamily="18" charset="0"/>
              </a:rPr>
              <a:t>: IF</a:t>
            </a:r>
            <a:r>
              <a:rPr lang="en-US" altLang="zh-CN" sz="2000" b="1" i="1" dirty="0">
                <a:latin typeface="Times New Roman" pitchFamily="18" charset="0"/>
              </a:rPr>
              <a:t> E </a:t>
            </a:r>
            <a:r>
              <a:rPr lang="en-US" altLang="zh-CN" sz="2000" b="1" dirty="0">
                <a:latin typeface="Times New Roman" pitchFamily="18" charset="0"/>
              </a:rPr>
              <a:t>is </a:t>
            </a:r>
            <a:r>
              <a:rPr lang="en-US" altLang="zh-CN" sz="2000" b="1" i="1" dirty="0">
                <a:latin typeface="Times New Roman" pitchFamily="18" charset="0"/>
              </a:rPr>
              <a:t>A</a:t>
            </a:r>
            <a:r>
              <a:rPr lang="en-US" altLang="zh-CN" sz="2000" baseline="-25000" dirty="0"/>
              <a:t>n</a:t>
            </a:r>
            <a:r>
              <a:rPr lang="en-US" altLang="zh-CN" sz="2000" b="1" dirty="0">
                <a:latin typeface="Times New Roman" pitchFamily="18" charset="0"/>
              </a:rPr>
              <a:t> AND </a:t>
            </a:r>
            <a:r>
              <a:rPr lang="en-US" altLang="zh-CN" sz="2000" b="1" i="1" dirty="0">
                <a:latin typeface="Times New Roman" pitchFamily="18" charset="0"/>
              </a:rPr>
              <a:t>EC</a:t>
            </a:r>
            <a:r>
              <a:rPr lang="en-US" altLang="zh-CN" sz="2000" b="1" dirty="0">
                <a:latin typeface="Times New Roman" pitchFamily="18" charset="0"/>
              </a:rPr>
              <a:t> is </a:t>
            </a:r>
            <a:r>
              <a:rPr lang="en-US" altLang="zh-CN" sz="2000" b="1" i="1" dirty="0" err="1">
                <a:latin typeface="Times New Roman" pitchFamily="18" charset="0"/>
              </a:rPr>
              <a:t>B</a:t>
            </a:r>
            <a:r>
              <a:rPr lang="en-US" altLang="zh-CN" sz="2000" baseline="-25000" dirty="0" err="1"/>
              <a:t>n</a:t>
            </a:r>
            <a:r>
              <a:rPr lang="en-US" altLang="zh-CN" sz="2000" b="1" dirty="0">
                <a:latin typeface="Times New Roman" pitchFamily="18" charset="0"/>
              </a:rPr>
              <a:t> THEN </a:t>
            </a:r>
            <a:r>
              <a:rPr lang="en-US" altLang="zh-CN" sz="2000" b="1" i="1" dirty="0">
                <a:latin typeface="Times New Roman" pitchFamily="18" charset="0"/>
              </a:rPr>
              <a:t>U</a:t>
            </a:r>
            <a:r>
              <a:rPr lang="en-US" altLang="zh-CN" sz="2000" b="1" dirty="0">
                <a:latin typeface="Times New Roman" pitchFamily="18" charset="0"/>
              </a:rPr>
              <a:t> is </a:t>
            </a:r>
            <a:r>
              <a:rPr lang="en-US" altLang="zh-CN" sz="2000" b="1" i="1" dirty="0">
                <a:latin typeface="Times New Roman" pitchFamily="18" charset="0"/>
              </a:rPr>
              <a:t>C</a:t>
            </a:r>
            <a:r>
              <a:rPr lang="en-US" altLang="zh-CN" sz="2000" baseline="-25000" dirty="0"/>
              <a:t>n</a:t>
            </a:r>
          </a:p>
        </p:txBody>
      </p:sp>
      <p:sp>
        <p:nvSpPr>
          <p:cNvPr id="28680" name="Text Box 8"/>
          <p:cNvSpPr txBox="1">
            <a:spLocks noChangeArrowheads="1"/>
          </p:cNvSpPr>
          <p:nvPr/>
        </p:nvSpPr>
        <p:spPr bwMode="auto">
          <a:xfrm>
            <a:off x="827088" y="5054349"/>
            <a:ext cx="76327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其中，</a:t>
            </a:r>
            <a:r>
              <a:rPr lang="en-US" altLang="zh-CN" i="1" dirty="0">
                <a:latin typeface="+mn-lt"/>
                <a:ea typeface="黑体" panose="02010609060101010101" pitchFamily="49" charset="-122"/>
              </a:rPr>
              <a:t>E</a:t>
            </a:r>
            <a:r>
              <a:rPr lang="zh-CN" altLang="en-US" dirty="0">
                <a:latin typeface="+mn-lt"/>
                <a:ea typeface="黑体" panose="02010609060101010101" pitchFamily="49" charset="-122"/>
              </a:rPr>
              <a:t>、</a:t>
            </a:r>
            <a:r>
              <a:rPr lang="en-US" altLang="zh-CN" i="1" dirty="0">
                <a:latin typeface="+mn-lt"/>
                <a:ea typeface="黑体" panose="02010609060101010101" pitchFamily="49" charset="-122"/>
              </a:rPr>
              <a:t>EC</a:t>
            </a:r>
            <a:r>
              <a:rPr lang="zh-CN" altLang="en-US" dirty="0">
                <a:latin typeface="+mn-lt"/>
                <a:ea typeface="黑体" panose="02010609060101010101" pitchFamily="49" charset="-122"/>
              </a:rPr>
              <a:t>是输入语言变量“误差”，“误差变化率”；</a:t>
            </a:r>
            <a:r>
              <a:rPr lang="en-US" altLang="zh-CN" i="1" dirty="0">
                <a:latin typeface="+mn-lt"/>
                <a:ea typeface="黑体" panose="02010609060101010101" pitchFamily="49" charset="-122"/>
              </a:rPr>
              <a:t>U</a:t>
            </a:r>
            <a:r>
              <a:rPr lang="zh-CN" altLang="en-US" dirty="0">
                <a:latin typeface="+mn-lt"/>
                <a:ea typeface="黑体" panose="02010609060101010101" pitchFamily="49" charset="-122"/>
              </a:rPr>
              <a:t>是输出语言变量“控制量”。 </a:t>
            </a:r>
            <a:r>
              <a:rPr lang="en-US" altLang="zh-CN" i="1" dirty="0">
                <a:latin typeface="+mn-lt"/>
                <a:ea typeface="黑体" panose="02010609060101010101" pitchFamily="49" charset="-122"/>
              </a:rPr>
              <a:t>A</a:t>
            </a:r>
            <a:r>
              <a:rPr lang="en-US" altLang="zh-CN" baseline="-25000" dirty="0">
                <a:latin typeface="+mn-lt"/>
                <a:ea typeface="黑体" panose="02010609060101010101" pitchFamily="49" charset="-122"/>
              </a:rPr>
              <a:t>i</a:t>
            </a:r>
            <a:r>
              <a:rPr lang="en-US" altLang="zh-CN" dirty="0">
                <a:latin typeface="+mn-lt"/>
                <a:ea typeface="黑体" panose="02010609060101010101" pitchFamily="49" charset="-122"/>
              </a:rPr>
              <a:t> </a:t>
            </a:r>
            <a:r>
              <a:rPr lang="zh-CN" altLang="en-US" dirty="0">
                <a:latin typeface="+mn-lt"/>
                <a:ea typeface="黑体" panose="02010609060101010101" pitchFamily="49" charset="-122"/>
              </a:rPr>
              <a:t>、 </a:t>
            </a:r>
            <a:r>
              <a:rPr lang="en-US" altLang="zh-CN" i="1" dirty="0">
                <a:latin typeface="+mn-lt"/>
                <a:ea typeface="黑体" panose="02010609060101010101" pitchFamily="49" charset="-122"/>
              </a:rPr>
              <a:t>B</a:t>
            </a:r>
            <a:r>
              <a:rPr lang="en-US" altLang="zh-CN" baseline="-25000" dirty="0">
                <a:latin typeface="+mn-lt"/>
                <a:ea typeface="黑体" panose="02010609060101010101" pitchFamily="49" charset="-122"/>
              </a:rPr>
              <a:t>i</a:t>
            </a:r>
            <a:r>
              <a:rPr lang="en-US" altLang="zh-CN" dirty="0">
                <a:latin typeface="+mn-lt"/>
                <a:ea typeface="黑体" panose="02010609060101010101" pitchFamily="49" charset="-122"/>
              </a:rPr>
              <a:t> </a:t>
            </a:r>
            <a:r>
              <a:rPr lang="zh-CN" altLang="en-US" dirty="0">
                <a:latin typeface="+mn-lt"/>
                <a:ea typeface="黑体" panose="02010609060101010101" pitchFamily="49" charset="-122"/>
              </a:rPr>
              <a:t>、 </a:t>
            </a:r>
            <a:r>
              <a:rPr lang="en-US" altLang="zh-CN" i="1" dirty="0">
                <a:latin typeface="+mn-lt"/>
                <a:ea typeface="黑体" panose="02010609060101010101" pitchFamily="49" charset="-122"/>
              </a:rPr>
              <a:t>C</a:t>
            </a:r>
            <a:r>
              <a:rPr lang="en-US" altLang="zh-CN" baseline="-25000" dirty="0">
                <a:latin typeface="+mn-lt"/>
                <a:ea typeface="黑体" panose="02010609060101010101" pitchFamily="49" charset="-122"/>
              </a:rPr>
              <a:t>i</a:t>
            </a:r>
            <a:r>
              <a:rPr lang="zh-CN" altLang="en-US" dirty="0">
                <a:latin typeface="+mn-lt"/>
                <a:ea typeface="黑体" panose="02010609060101010101" pitchFamily="49" charset="-122"/>
              </a:rPr>
              <a:t>是第</a:t>
            </a:r>
            <a:r>
              <a:rPr lang="en-US" altLang="zh-CN" i="1" dirty="0" err="1">
                <a:latin typeface="+mn-lt"/>
                <a:ea typeface="黑体" panose="02010609060101010101" pitchFamily="49" charset="-122"/>
              </a:rPr>
              <a:t>i</a:t>
            </a:r>
            <a:r>
              <a:rPr lang="zh-CN" altLang="en-US" dirty="0">
                <a:latin typeface="+mn-lt"/>
                <a:ea typeface="黑体" panose="02010609060101010101" pitchFamily="49" charset="-122"/>
              </a:rPr>
              <a:t>条规则中与</a:t>
            </a:r>
            <a:r>
              <a:rPr lang="en-US" altLang="zh-CN" i="1" dirty="0">
                <a:latin typeface="+mn-lt"/>
                <a:ea typeface="黑体" panose="02010609060101010101" pitchFamily="49" charset="-122"/>
              </a:rPr>
              <a:t>E</a:t>
            </a:r>
            <a:r>
              <a:rPr lang="zh-CN" altLang="en-US" dirty="0">
                <a:latin typeface="+mn-lt"/>
                <a:ea typeface="黑体" panose="02010609060101010101" pitchFamily="49" charset="-122"/>
              </a:rPr>
              <a:t>、</a:t>
            </a:r>
            <a:r>
              <a:rPr lang="en-US" altLang="zh-CN" i="1" dirty="0">
                <a:latin typeface="+mn-lt"/>
                <a:ea typeface="黑体" panose="02010609060101010101" pitchFamily="49" charset="-122"/>
              </a:rPr>
              <a:t>EC</a:t>
            </a:r>
            <a:r>
              <a:rPr lang="zh-CN" altLang="en-US" dirty="0">
                <a:latin typeface="+mn-lt"/>
                <a:ea typeface="黑体" panose="02010609060101010101" pitchFamily="49" charset="-122"/>
              </a:rPr>
              <a:t>、</a:t>
            </a:r>
            <a:r>
              <a:rPr lang="en-US" altLang="zh-CN" i="1" dirty="0">
                <a:latin typeface="+mn-lt"/>
                <a:ea typeface="黑体" panose="02010609060101010101" pitchFamily="49" charset="-122"/>
              </a:rPr>
              <a:t>U</a:t>
            </a:r>
            <a:r>
              <a:rPr lang="zh-CN" altLang="en-US" dirty="0">
                <a:latin typeface="+mn-lt"/>
                <a:ea typeface="黑体" panose="02010609060101010101" pitchFamily="49" charset="-122"/>
              </a:rPr>
              <a:t>对应的语言值。 </a:t>
            </a:r>
          </a:p>
        </p:txBody>
      </p:sp>
      <p:sp>
        <p:nvSpPr>
          <p:cNvPr id="9"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41</a:t>
            </a:fld>
            <a:r>
              <a:rPr lang="en-US" altLang="zh-CN" smtClean="0"/>
              <a:t>/71</a:t>
            </a:r>
            <a:endParaRPr lang="en-US" altLang="zh-CN" dirty="0"/>
          </a:p>
        </p:txBody>
      </p:sp>
    </p:spTree>
    <p:extLst>
      <p:ext uri="{BB962C8B-B14F-4D97-AF65-F5344CB8AC3E}">
        <p14:creationId xmlns:p14="http://schemas.microsoft.com/office/powerpoint/2010/main" val="2410098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ChangeArrowheads="1"/>
          </p:cNvSpPr>
          <p:nvPr/>
        </p:nvSpPr>
        <p:spPr bwMode="auto">
          <a:xfrm>
            <a:off x="468313" y="1093142"/>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pitchFamily="2" charset="2"/>
              <a:buChar char="n"/>
            </a:pPr>
            <a:r>
              <a:rPr lang="en-US" altLang="zh-CN" dirty="0">
                <a:latin typeface="+mn-lt"/>
                <a:ea typeface="黑体" panose="02010609060101010101" pitchFamily="49" charset="-122"/>
              </a:rPr>
              <a:t> </a:t>
            </a:r>
            <a:r>
              <a:rPr lang="zh-CN" altLang="en-US" dirty="0">
                <a:latin typeface="+mn-lt"/>
                <a:ea typeface="黑体" panose="02010609060101010101" pitchFamily="49" charset="-122"/>
              </a:rPr>
              <a:t>规则库蕴涵的模糊关系 </a:t>
            </a:r>
          </a:p>
        </p:txBody>
      </p:sp>
      <p:sp>
        <p:nvSpPr>
          <p:cNvPr id="24580" name="Text Box 5"/>
          <p:cNvSpPr txBox="1">
            <a:spLocks noChangeArrowheads="1"/>
          </p:cNvSpPr>
          <p:nvPr/>
        </p:nvSpPr>
        <p:spPr bwMode="auto">
          <a:xfrm>
            <a:off x="1403350" y="1700213"/>
            <a:ext cx="736258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规则库中第</a:t>
            </a:r>
            <a:r>
              <a:rPr lang="en-US" altLang="zh-CN" i="1" dirty="0" err="1">
                <a:latin typeface="+mn-lt"/>
                <a:ea typeface="黑体" panose="02010609060101010101" pitchFamily="49" charset="-122"/>
              </a:rPr>
              <a:t>i</a:t>
            </a:r>
            <a:r>
              <a:rPr lang="zh-CN" altLang="en-US" dirty="0">
                <a:latin typeface="+mn-lt"/>
                <a:ea typeface="黑体" panose="02010609060101010101" pitchFamily="49" charset="-122"/>
              </a:rPr>
              <a:t>条控制规则</a:t>
            </a:r>
            <a:r>
              <a:rPr lang="en-US" altLang="zh-CN" dirty="0">
                <a:latin typeface="+mn-lt"/>
                <a:ea typeface="黑体" panose="02010609060101010101" pitchFamily="49" charset="-122"/>
              </a:rPr>
              <a:t>: </a:t>
            </a:r>
          </a:p>
          <a:p>
            <a:pPr eaLnBrk="1" hangingPunct="1">
              <a:spcBef>
                <a:spcPct val="50000"/>
              </a:spcBef>
            </a:pPr>
            <a:r>
              <a:rPr lang="en-US" altLang="zh-CN" i="1" dirty="0" err="1">
                <a:latin typeface="+mn-lt"/>
                <a:ea typeface="黑体" panose="02010609060101010101" pitchFamily="49" charset="-122"/>
              </a:rPr>
              <a:t>R</a:t>
            </a:r>
            <a:r>
              <a:rPr lang="en-US" altLang="zh-CN" baseline="-25000" dirty="0" err="1">
                <a:latin typeface="+mn-lt"/>
                <a:ea typeface="黑体" panose="02010609060101010101" pitchFamily="49" charset="-122"/>
              </a:rPr>
              <a:t>i</a:t>
            </a:r>
            <a:r>
              <a:rPr lang="en-US" altLang="zh-CN" dirty="0">
                <a:latin typeface="+mn-lt"/>
                <a:ea typeface="黑体" panose="02010609060101010101" pitchFamily="49" charset="-122"/>
              </a:rPr>
              <a:t>: IF </a:t>
            </a:r>
            <a:r>
              <a:rPr lang="en-US" altLang="zh-CN" i="1" dirty="0">
                <a:latin typeface="+mn-lt"/>
                <a:ea typeface="黑体" panose="02010609060101010101" pitchFamily="49" charset="-122"/>
              </a:rPr>
              <a:t>E </a:t>
            </a:r>
            <a:r>
              <a:rPr lang="en-US" altLang="zh-CN" dirty="0">
                <a:latin typeface="+mn-lt"/>
                <a:ea typeface="黑体" panose="02010609060101010101" pitchFamily="49" charset="-122"/>
              </a:rPr>
              <a:t>is </a:t>
            </a:r>
            <a:r>
              <a:rPr lang="en-US" altLang="zh-CN" i="1" dirty="0">
                <a:latin typeface="+mn-lt"/>
                <a:ea typeface="黑体" panose="02010609060101010101" pitchFamily="49" charset="-122"/>
              </a:rPr>
              <a:t>A</a:t>
            </a:r>
            <a:r>
              <a:rPr lang="en-US" altLang="zh-CN" baseline="-25000" dirty="0">
                <a:latin typeface="+mn-lt"/>
                <a:ea typeface="黑体" panose="02010609060101010101" pitchFamily="49" charset="-122"/>
              </a:rPr>
              <a:t>i</a:t>
            </a:r>
            <a:r>
              <a:rPr lang="en-US" altLang="zh-CN" dirty="0">
                <a:latin typeface="+mn-lt"/>
                <a:ea typeface="黑体" panose="02010609060101010101" pitchFamily="49" charset="-122"/>
              </a:rPr>
              <a:t> AND </a:t>
            </a:r>
            <a:r>
              <a:rPr lang="en-US" altLang="zh-CN" i="1" dirty="0">
                <a:latin typeface="+mn-lt"/>
                <a:ea typeface="黑体" panose="02010609060101010101" pitchFamily="49" charset="-122"/>
              </a:rPr>
              <a:t>EC</a:t>
            </a:r>
            <a:r>
              <a:rPr lang="en-US" altLang="zh-CN" dirty="0">
                <a:latin typeface="+mn-lt"/>
                <a:ea typeface="黑体" panose="02010609060101010101" pitchFamily="49" charset="-122"/>
              </a:rPr>
              <a:t> is </a:t>
            </a:r>
            <a:r>
              <a:rPr lang="en-US" altLang="zh-CN" i="1" dirty="0">
                <a:latin typeface="+mn-lt"/>
                <a:ea typeface="黑体" panose="02010609060101010101" pitchFamily="49" charset="-122"/>
              </a:rPr>
              <a:t>B</a:t>
            </a:r>
            <a:r>
              <a:rPr lang="en-US" altLang="zh-CN" baseline="-25000" dirty="0">
                <a:latin typeface="+mn-lt"/>
                <a:ea typeface="黑体" panose="02010609060101010101" pitchFamily="49" charset="-122"/>
              </a:rPr>
              <a:t>i</a:t>
            </a:r>
            <a:r>
              <a:rPr lang="en-US" altLang="zh-CN" dirty="0">
                <a:latin typeface="+mn-lt"/>
                <a:ea typeface="黑体" panose="02010609060101010101" pitchFamily="49" charset="-122"/>
              </a:rPr>
              <a:t> THEN </a:t>
            </a:r>
            <a:r>
              <a:rPr lang="en-US" altLang="zh-CN" i="1" dirty="0">
                <a:latin typeface="+mn-lt"/>
                <a:ea typeface="黑体" panose="02010609060101010101" pitchFamily="49" charset="-122"/>
              </a:rPr>
              <a:t>U </a:t>
            </a:r>
            <a:r>
              <a:rPr lang="en-US" altLang="zh-CN" dirty="0">
                <a:latin typeface="+mn-lt"/>
                <a:ea typeface="黑体" panose="02010609060101010101" pitchFamily="49" charset="-122"/>
              </a:rPr>
              <a:t>is </a:t>
            </a:r>
            <a:r>
              <a:rPr lang="en-US" altLang="zh-CN" i="1" dirty="0">
                <a:latin typeface="+mn-lt"/>
                <a:ea typeface="黑体" panose="02010609060101010101" pitchFamily="49" charset="-122"/>
              </a:rPr>
              <a:t>C</a:t>
            </a:r>
            <a:r>
              <a:rPr lang="en-US" altLang="zh-CN" baseline="-25000" dirty="0">
                <a:latin typeface="+mn-lt"/>
                <a:ea typeface="黑体" panose="02010609060101010101" pitchFamily="49" charset="-122"/>
              </a:rPr>
              <a:t>i</a:t>
            </a:r>
          </a:p>
          <a:p>
            <a:pPr eaLnBrk="1" hangingPunct="1">
              <a:spcBef>
                <a:spcPct val="50000"/>
              </a:spcBef>
            </a:pPr>
            <a:r>
              <a:rPr lang="zh-CN" altLang="en-US" dirty="0">
                <a:latin typeface="+mn-lt"/>
                <a:ea typeface="黑体" panose="02010609060101010101" pitchFamily="49" charset="-122"/>
              </a:rPr>
              <a:t>蕴含的模糊关系为： </a:t>
            </a:r>
          </a:p>
        </p:txBody>
      </p:sp>
      <p:sp>
        <p:nvSpPr>
          <p:cNvPr id="24581" name="Rectangle 7"/>
          <p:cNvSpPr>
            <a:spLocks noChangeArrowheads="1"/>
          </p:cNvSpPr>
          <p:nvPr/>
        </p:nvSpPr>
        <p:spPr bwMode="auto">
          <a:xfrm>
            <a:off x="0"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24583" name="Text Box 8"/>
          <p:cNvSpPr txBox="1">
            <a:spLocks noChangeArrowheads="1"/>
          </p:cNvSpPr>
          <p:nvPr/>
        </p:nvSpPr>
        <p:spPr bwMode="auto">
          <a:xfrm>
            <a:off x="1331913" y="4011613"/>
            <a:ext cx="71278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latin typeface="+mn-lt"/>
                <a:ea typeface="黑体" panose="02010609060101010101" pitchFamily="49" charset="-122"/>
              </a:rPr>
              <a:t>控制规则库中的</a:t>
            </a:r>
            <a:r>
              <a:rPr lang="en-US" altLang="zh-CN" i="1">
                <a:latin typeface="+mn-lt"/>
                <a:ea typeface="黑体" panose="02010609060101010101" pitchFamily="49" charset="-122"/>
              </a:rPr>
              <a:t>n</a:t>
            </a:r>
            <a:r>
              <a:rPr lang="zh-CN" altLang="en-US">
                <a:latin typeface="+mn-lt"/>
                <a:ea typeface="黑体" panose="02010609060101010101" pitchFamily="49" charset="-122"/>
              </a:rPr>
              <a:t>条规则之间可以看作是“或”，也就是“求并”的关系，则整个规则库蕴涵的模糊关系为： </a:t>
            </a:r>
          </a:p>
        </p:txBody>
      </p:sp>
      <p:sp>
        <p:nvSpPr>
          <p:cNvPr id="24584" name="Rectangle 10"/>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1"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mc:AlternateContent xmlns:mc="http://schemas.openxmlformats.org/markup-compatibility/2006" xmlns:a14="http://schemas.microsoft.com/office/drawing/2010/main">
        <mc:Choice Requires="a14">
          <p:sp>
            <p:nvSpPr>
              <p:cNvPr id="10" name="Text Box 5"/>
              <p:cNvSpPr txBox="1">
                <a:spLocks noChangeArrowheads="1"/>
              </p:cNvSpPr>
              <p:nvPr/>
            </p:nvSpPr>
            <p:spPr bwMode="auto">
              <a:xfrm>
                <a:off x="2190581" y="3269873"/>
                <a:ext cx="4148674"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𝑖</m:t>
                          </m:r>
                        </m:sub>
                      </m:sSub>
                      <m:r>
                        <a:rPr lang="en-US" altLang="zh-CN" b="0" i="1" smtClean="0">
                          <a:latin typeface="Cambria Math"/>
                        </a:rPr>
                        <m:t>=(</m:t>
                      </m:r>
                      <m:sSub>
                        <m:sSubPr>
                          <m:ctrlPr>
                            <a:rPr lang="en-US" altLang="zh-CN" i="1">
                              <a:latin typeface="Cambria Math"/>
                            </a:rPr>
                          </m:ctrlPr>
                        </m:sSubPr>
                        <m:e>
                          <m:r>
                            <a:rPr lang="en-US" altLang="zh-CN" b="0" i="1" smtClean="0">
                              <a:latin typeface="Cambria Math"/>
                            </a:rPr>
                            <m:t>𝐴</m:t>
                          </m:r>
                        </m:e>
                        <m:sub>
                          <m:r>
                            <a:rPr lang="en-US" altLang="zh-CN" i="1">
                              <a:latin typeface="Cambria Math"/>
                            </a:rPr>
                            <m:t>𝑖</m:t>
                          </m:r>
                        </m:sub>
                      </m:sSub>
                      <m:sSub>
                        <m:sSubPr>
                          <m:ctrlPr>
                            <a:rPr lang="en-US" altLang="zh-CN" i="1">
                              <a:latin typeface="Cambria Math"/>
                            </a:rPr>
                          </m:ctrlPr>
                        </m:sSubPr>
                        <m:e>
                          <m:r>
                            <a:rPr lang="en-US" altLang="zh-CN" i="1">
                              <a:latin typeface="Cambria Math"/>
                              <a:ea typeface="Cambria Math"/>
                            </a:rPr>
                            <m:t>×</m:t>
                          </m:r>
                          <m:r>
                            <a:rPr lang="en-US" altLang="zh-CN" b="0" i="1" smtClean="0">
                              <a:latin typeface="Cambria Math"/>
                            </a:rPr>
                            <m:t>𝐵</m:t>
                          </m:r>
                        </m:e>
                        <m:sub>
                          <m:r>
                            <a:rPr lang="en-US" altLang="zh-CN" i="1">
                              <a:latin typeface="Cambria Math"/>
                            </a:rPr>
                            <m:t>𝑖</m:t>
                          </m:r>
                        </m:sub>
                      </m:sSub>
                      <m:r>
                        <a:rPr lang="en-US" altLang="zh-CN" b="0" i="1" smtClean="0">
                          <a:latin typeface="Cambria Math"/>
                        </a:rPr>
                        <m:t>)</m:t>
                      </m:r>
                      <m:r>
                        <a:rPr lang="en-US" altLang="zh-CN" b="0" i="1" smtClean="0">
                          <a:latin typeface="Cambria Math"/>
                          <a:ea typeface="Cambria Math"/>
                        </a:rPr>
                        <m:t>×</m:t>
                      </m:r>
                      <m:sSub>
                        <m:sSubPr>
                          <m:ctrlPr>
                            <a:rPr lang="en-US" altLang="zh-CN" i="1">
                              <a:latin typeface="Cambria Math"/>
                            </a:rPr>
                          </m:ctrlPr>
                        </m:sSubPr>
                        <m:e>
                          <m:r>
                            <a:rPr lang="en-US" altLang="zh-CN" b="0" i="1" smtClean="0">
                              <a:latin typeface="Cambria Math"/>
                            </a:rPr>
                            <m:t>𝐶</m:t>
                          </m:r>
                        </m:e>
                        <m:sub>
                          <m:r>
                            <a:rPr lang="en-US" altLang="zh-CN" i="1">
                              <a:latin typeface="Cambria Math"/>
                            </a:rPr>
                            <m:t>𝑖</m:t>
                          </m:r>
                        </m:sub>
                      </m:sSub>
                    </m:oMath>
                  </m:oMathPara>
                </a14:m>
                <a:endParaRPr lang="zh-CN" altLang="en-US" dirty="0">
                  <a:latin typeface="Times New Roman" pitchFamily="18" charset="0"/>
                </a:endParaRPr>
              </a:p>
            </p:txBody>
          </p:sp>
        </mc:Choice>
        <mc:Fallback xmlns="">
          <p:sp>
            <p:nvSpPr>
              <p:cNvPr id="10" name="Text Box 5"/>
              <p:cNvSpPr txBox="1">
                <a:spLocks noRot="1" noChangeAspect="1" noMove="1" noResize="1" noEditPoints="1" noAdjustHandles="1" noChangeArrowheads="1" noChangeShapeType="1" noTextEdit="1"/>
              </p:cNvSpPr>
              <p:nvPr/>
            </p:nvSpPr>
            <p:spPr bwMode="auto">
              <a:xfrm>
                <a:off x="2190581" y="3269873"/>
                <a:ext cx="4148674" cy="646331"/>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5"/>
              <p:cNvSpPr txBox="1">
                <a:spLocks noChangeArrowheads="1"/>
              </p:cNvSpPr>
              <p:nvPr/>
            </p:nvSpPr>
            <p:spPr bwMode="auto">
              <a:xfrm>
                <a:off x="1785486" y="4698609"/>
                <a:ext cx="4148674" cy="145514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𝑅</m:t>
                      </m:r>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𝑖</m:t>
                          </m:r>
                        </m:sub>
                        <m:sup/>
                        <m:e>
                          <m:sSub>
                            <m:sSubPr>
                              <m:ctrlPr>
                                <a:rPr lang="en-US" altLang="zh-CN" i="1">
                                  <a:latin typeface="Cambria Math"/>
                                </a:rPr>
                              </m:ctrlPr>
                            </m:sSubPr>
                            <m:e>
                              <m:r>
                                <a:rPr lang="en-US" altLang="zh-CN" b="0" i="1" smtClean="0">
                                  <a:latin typeface="Cambria Math"/>
                                </a:rPr>
                                <m:t>𝑅</m:t>
                              </m:r>
                            </m:e>
                            <m:sub>
                              <m:r>
                                <a:rPr lang="en-US" altLang="zh-CN" i="1">
                                  <a:latin typeface="Cambria Math"/>
                                </a:rPr>
                                <m:t>𝑖</m:t>
                              </m:r>
                            </m:sub>
                          </m:sSub>
                        </m:e>
                      </m:nary>
                    </m:oMath>
                  </m:oMathPara>
                </a14:m>
                <a:endParaRPr lang="zh-CN" altLang="en-US" dirty="0">
                  <a:latin typeface="Times New Roman" pitchFamily="18" charset="0"/>
                </a:endParaRPr>
              </a:p>
            </p:txBody>
          </p:sp>
        </mc:Choice>
        <mc:Fallback xmlns="">
          <p:sp>
            <p:nvSpPr>
              <p:cNvPr id="12" name="Text Box 5"/>
              <p:cNvSpPr txBox="1">
                <a:spLocks noRot="1" noChangeAspect="1" noMove="1" noResize="1" noEditPoints="1" noAdjustHandles="1" noChangeArrowheads="1" noChangeShapeType="1" noTextEdit="1"/>
              </p:cNvSpPr>
              <p:nvPr/>
            </p:nvSpPr>
            <p:spPr bwMode="auto">
              <a:xfrm>
                <a:off x="1785486" y="4698609"/>
                <a:ext cx="4148674" cy="1455142"/>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42</a:t>
            </a:fld>
            <a:r>
              <a:rPr lang="en-US" altLang="zh-CN" smtClean="0"/>
              <a:t>/71</a:t>
            </a:r>
            <a:endParaRPr lang="en-US" altLang="zh-CN" dirty="0"/>
          </a:p>
        </p:txBody>
      </p:sp>
    </p:spTree>
    <p:extLst>
      <p:ext uri="{BB962C8B-B14F-4D97-AF65-F5344CB8AC3E}">
        <p14:creationId xmlns:p14="http://schemas.microsoft.com/office/powerpoint/2010/main" val="17406110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5"/>
          <p:cNvSpPr>
            <a:spLocks noChangeArrowheads="1"/>
          </p:cNvSpPr>
          <p:nvPr/>
        </p:nvSpPr>
        <p:spPr bwMode="auto">
          <a:xfrm>
            <a:off x="600075" y="82794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smtClean="0">
                <a:latin typeface="+mn-lt"/>
                <a:ea typeface="黑体" panose="02010609060101010101" pitchFamily="49" charset="-122"/>
              </a:rPr>
              <a:t>模糊推理</a:t>
            </a:r>
            <a:endParaRPr lang="zh-CN" altLang="en-US" sz="2400" dirty="0">
              <a:latin typeface="+mn-lt"/>
              <a:ea typeface="黑体" panose="02010609060101010101" pitchFamily="49" charset="-122"/>
            </a:endParaRPr>
          </a:p>
        </p:txBody>
      </p:sp>
      <p:sp>
        <p:nvSpPr>
          <p:cNvPr id="34823" name="Text Box 7"/>
          <p:cNvSpPr txBox="1">
            <a:spLocks noChangeArrowheads="1"/>
          </p:cNvSpPr>
          <p:nvPr/>
        </p:nvSpPr>
        <p:spPr bwMode="auto">
          <a:xfrm>
            <a:off x="900113" y="1416825"/>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根据模糊输入和规则库中蕴涵的输入输出关系，</a:t>
            </a:r>
            <a:r>
              <a:rPr lang="zh-CN" altLang="en-US" dirty="0" smtClean="0">
                <a:latin typeface="+mn-lt"/>
                <a:ea typeface="黑体" panose="02010609060101010101" pitchFamily="49" charset="-122"/>
              </a:rPr>
              <a:t>通过模糊推理</a:t>
            </a:r>
            <a:r>
              <a:rPr lang="zh-CN" altLang="en-US" dirty="0">
                <a:latin typeface="+mn-lt"/>
                <a:ea typeface="黑体" panose="02010609060101010101" pitchFamily="49" charset="-122"/>
              </a:rPr>
              <a:t>方法得到模糊控制器的输出模糊值 </a:t>
            </a:r>
          </a:p>
        </p:txBody>
      </p:sp>
      <p:sp>
        <p:nvSpPr>
          <p:cNvPr id="34827" name="Rectangle 11"/>
          <p:cNvSpPr>
            <a:spLocks noChangeArrowheads="1"/>
          </p:cNvSpPr>
          <p:nvPr/>
        </p:nvSpPr>
        <p:spPr bwMode="auto">
          <a:xfrm>
            <a:off x="611188" y="4917672"/>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smtClean="0">
                <a:latin typeface="+mn-lt"/>
                <a:ea typeface="黑体" panose="02010609060101010101" pitchFamily="49" charset="-122"/>
              </a:rPr>
              <a:t>解模糊接口</a:t>
            </a:r>
            <a:endParaRPr lang="zh-CN" altLang="en-US" sz="2400" dirty="0">
              <a:latin typeface="+mn-lt"/>
              <a:ea typeface="黑体" panose="02010609060101010101" pitchFamily="49" charset="-122"/>
            </a:endParaRPr>
          </a:p>
        </p:txBody>
      </p:sp>
      <p:sp>
        <p:nvSpPr>
          <p:cNvPr id="34828" name="Text Box 12"/>
          <p:cNvSpPr txBox="1">
            <a:spLocks noChangeArrowheads="1"/>
          </p:cNvSpPr>
          <p:nvPr/>
        </p:nvSpPr>
        <p:spPr bwMode="auto">
          <a:xfrm>
            <a:off x="1042988" y="5381862"/>
            <a:ext cx="72739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由模糊推理得到的模糊输出值</a:t>
            </a:r>
            <a:r>
              <a:rPr lang="en-US" altLang="zh-CN" i="1" dirty="0">
                <a:latin typeface="+mn-lt"/>
                <a:ea typeface="黑体" panose="02010609060101010101" pitchFamily="49" charset="-122"/>
              </a:rPr>
              <a:t>C</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是输出论域上的模糊子集，只有其转化为精确控制量</a:t>
            </a:r>
            <a:r>
              <a:rPr lang="en-US" altLang="zh-CN" i="1" dirty="0">
                <a:latin typeface="+mn-lt"/>
                <a:ea typeface="黑体" panose="02010609060101010101" pitchFamily="49" charset="-122"/>
              </a:rPr>
              <a:t>u</a:t>
            </a:r>
            <a:r>
              <a:rPr lang="zh-CN" altLang="en-US" dirty="0">
                <a:latin typeface="+mn-lt"/>
                <a:ea typeface="黑体" panose="02010609060101010101" pitchFamily="49" charset="-122"/>
              </a:rPr>
              <a:t>，才能施加于对象。我们实行这种转化的方法</a:t>
            </a:r>
            <a:r>
              <a:rPr lang="zh-CN" altLang="en-US" dirty="0" smtClean="0">
                <a:latin typeface="+mn-lt"/>
                <a:ea typeface="黑体" panose="02010609060101010101" pitchFamily="49" charset="-122"/>
              </a:rPr>
              <a:t>叫做</a:t>
            </a:r>
            <a:r>
              <a:rPr lang="zh-CN" altLang="en-US" dirty="0">
                <a:latin typeface="+mn-lt"/>
                <a:ea typeface="黑体" panose="02010609060101010101" pitchFamily="49" charset="-122"/>
              </a:rPr>
              <a:t>解模糊</a:t>
            </a:r>
            <a:r>
              <a:rPr lang="zh-CN" altLang="en-US" dirty="0" smtClean="0">
                <a:latin typeface="+mn-lt"/>
                <a:ea typeface="黑体" panose="02010609060101010101" pitchFamily="49" charset="-122"/>
              </a:rPr>
              <a:t>。 </a:t>
            </a:r>
            <a:endParaRPr lang="zh-CN" altLang="en-US" dirty="0">
              <a:latin typeface="+mn-lt"/>
              <a:ea typeface="黑体" panose="02010609060101010101" pitchFamily="49" charset="-122"/>
            </a:endParaRPr>
          </a:p>
        </p:txBody>
      </p:sp>
      <p:sp>
        <p:nvSpPr>
          <p:cNvPr id="10"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mc:AlternateContent xmlns:mc="http://schemas.openxmlformats.org/markup-compatibility/2006" xmlns:a14="http://schemas.microsoft.com/office/drawing/2010/main">
        <mc:Choice Requires="a14">
          <p:sp>
            <p:nvSpPr>
              <p:cNvPr id="9" name="Text Box 5"/>
              <p:cNvSpPr txBox="1">
                <a:spLocks noChangeArrowheads="1"/>
              </p:cNvSpPr>
              <p:nvPr/>
            </p:nvSpPr>
            <p:spPr bwMode="auto">
              <a:xfrm>
                <a:off x="2022259" y="2247822"/>
                <a:ext cx="4148674"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r>
                            <a:rPr lang="en-US" altLang="zh-CN" b="0" i="1" smtClean="0">
                              <a:latin typeface="Cambria Math"/>
                            </a:rPr>
                            <m:t>𝐶</m:t>
                          </m:r>
                        </m:e>
                        <m:sup>
                          <m:r>
                            <a:rPr lang="en-US" altLang="zh-CN" b="0" i="1" smtClean="0">
                              <a:latin typeface="Cambria Math"/>
                            </a:rPr>
                            <m:t>∗</m:t>
                          </m:r>
                        </m:sup>
                      </m:sSup>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𝐴</m:t>
                          </m:r>
                        </m:e>
                        <m:sup>
                          <m:r>
                            <a:rPr lang="en-US" altLang="zh-CN" b="0" i="1" smtClean="0">
                              <a:latin typeface="Cambria Math"/>
                            </a:rPr>
                            <m:t>∗</m:t>
                          </m:r>
                        </m:sup>
                      </m:sSup>
                      <m:r>
                        <a:rPr lang="en-US" altLang="zh-CN" i="1">
                          <a:latin typeface="Cambria Math"/>
                          <a:ea typeface="Cambria Math"/>
                        </a:rPr>
                        <m:t>×</m:t>
                      </m:r>
                      <m:sSup>
                        <m:sSupPr>
                          <m:ctrlPr>
                            <a:rPr lang="en-US" altLang="zh-CN" i="1">
                              <a:latin typeface="Cambria Math"/>
                            </a:rPr>
                          </m:ctrlPr>
                        </m:sSupPr>
                        <m:e>
                          <m:r>
                            <a:rPr lang="en-US" altLang="zh-CN" b="0" i="1" smtClean="0">
                              <a:latin typeface="Cambria Math"/>
                            </a:rPr>
                            <m:t>𝐵</m:t>
                          </m:r>
                        </m:e>
                        <m:sup>
                          <m:r>
                            <a:rPr lang="en-US" altLang="zh-CN" i="1">
                              <a:latin typeface="Cambria Math"/>
                            </a:rPr>
                            <m:t>∗</m:t>
                          </m:r>
                        </m:sup>
                      </m:sSup>
                      <m:r>
                        <a:rPr lang="en-US" altLang="zh-CN" b="0" i="1" smtClean="0">
                          <a:latin typeface="Cambria Math"/>
                        </a:rPr>
                        <m:t>)</m:t>
                      </m:r>
                      <m:r>
                        <a:rPr lang="en-US" altLang="zh-CN" i="1">
                          <a:latin typeface="Cambria Math"/>
                          <a:ea typeface="Cambria Math"/>
                        </a:rPr>
                        <m:t>°</m:t>
                      </m:r>
                      <m:r>
                        <a:rPr lang="en-US" altLang="zh-CN" b="0" i="1" smtClean="0">
                          <a:latin typeface="Cambria Math"/>
                          <a:ea typeface="Cambria Math"/>
                        </a:rPr>
                        <m:t>𝑅</m:t>
                      </m:r>
                    </m:oMath>
                  </m:oMathPara>
                </a14:m>
                <a:endParaRPr lang="zh-CN" altLang="en-US" dirty="0">
                  <a:latin typeface="Times New Roman" pitchFamily="18" charset="0"/>
                </a:endParaRPr>
              </a:p>
            </p:txBody>
          </p:sp>
        </mc:Choice>
        <mc:Fallback xmlns="">
          <p:sp>
            <p:nvSpPr>
              <p:cNvPr id="9" name="Text Box 5"/>
              <p:cNvSpPr txBox="1">
                <a:spLocks noRot="1" noChangeAspect="1" noMove="1" noResize="1" noEditPoints="1" noAdjustHandles="1" noChangeArrowheads="1" noChangeShapeType="1" noTextEdit="1"/>
              </p:cNvSpPr>
              <p:nvPr/>
            </p:nvSpPr>
            <p:spPr bwMode="auto">
              <a:xfrm>
                <a:off x="2022259" y="2247822"/>
                <a:ext cx="4148674" cy="646331"/>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7"/>
              <p:cNvSpPr txBox="1">
                <a:spLocks noChangeArrowheads="1"/>
              </p:cNvSpPr>
              <p:nvPr/>
            </p:nvSpPr>
            <p:spPr bwMode="auto">
              <a:xfrm>
                <a:off x="900113" y="2787558"/>
                <a:ext cx="741680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smtClean="0">
                    <a:latin typeface="+mn-lt"/>
                    <a:ea typeface="黑体" panose="02010609060101010101" pitchFamily="49" charset="-122"/>
                  </a:rPr>
                  <a:t>合成关系</a:t>
                </a:r>
                <a14:m>
                  <m:oMath xmlns:m="http://schemas.openxmlformats.org/officeDocument/2006/math">
                    <m:r>
                      <a:rPr lang="en-US" altLang="zh-CN" i="1" smtClean="0">
                        <a:latin typeface="Cambria Math"/>
                        <a:ea typeface="Cambria Math"/>
                      </a:rPr>
                      <m:t>°</m:t>
                    </m:r>
                  </m:oMath>
                </a14:m>
                <a:r>
                  <a:rPr lang="zh-CN" altLang="en-US" dirty="0" smtClean="0">
                    <a:latin typeface="+mn-lt"/>
                    <a:ea typeface="黑体" panose="02010609060101010101" pitchFamily="49" charset="-122"/>
                  </a:rPr>
                  <a:t>为</a:t>
                </a:r>
                <a:endParaRPr lang="zh-CN" altLang="en-US" dirty="0">
                  <a:latin typeface="+mn-lt"/>
                  <a:ea typeface="黑体" panose="02010609060101010101" pitchFamily="49" charset="-122"/>
                </a:endParaRPr>
              </a:p>
            </p:txBody>
          </p:sp>
        </mc:Choice>
        <mc:Fallback xmlns="">
          <p:sp>
            <p:nvSpPr>
              <p:cNvPr id="8" name="Text Box 7"/>
              <p:cNvSpPr txBox="1">
                <a:spLocks noRot="1" noChangeAspect="1" noMove="1" noResize="1" noEditPoints="1" noAdjustHandles="1" noChangeArrowheads="1" noChangeShapeType="1" noTextEdit="1"/>
              </p:cNvSpPr>
              <p:nvPr/>
            </p:nvSpPr>
            <p:spPr bwMode="auto">
              <a:xfrm>
                <a:off x="900113" y="2787558"/>
                <a:ext cx="7416800" cy="461665"/>
              </a:xfrm>
              <a:prstGeom prst="rect">
                <a:avLst/>
              </a:prstGeom>
              <a:blipFill rotWithShape="1">
                <a:blip r:embed="rId3"/>
                <a:stretch>
                  <a:fillRect l="-1316" t="-14474"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5"/>
              <p:cNvSpPr txBox="1">
                <a:spLocks noChangeArrowheads="1"/>
              </p:cNvSpPr>
              <p:nvPr/>
            </p:nvSpPr>
            <p:spPr bwMode="auto">
              <a:xfrm>
                <a:off x="974509" y="3216882"/>
                <a:ext cx="4148674" cy="69095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m:t>
                          </m:r>
                          <m:sSub>
                            <m:sSubPr>
                              <m:ctrlPr>
                                <a:rPr lang="en-US" altLang="zh-CN" i="1">
                                  <a:latin typeface="Cambria Math"/>
                                </a:rPr>
                              </m:ctrlPr>
                            </m:sSubPr>
                            <m:e>
                              <m:r>
                                <a:rPr lang="en-US" altLang="zh-CN" b="0" i="1" smtClean="0">
                                  <a:latin typeface="Cambria Math"/>
                                </a:rPr>
                                <m:t>𝑟</m:t>
                              </m:r>
                            </m:e>
                            <m:sub>
                              <m:r>
                                <a:rPr lang="en-US" altLang="zh-CN" i="1">
                                  <a:latin typeface="Cambria Math"/>
                                </a:rPr>
                                <m:t>𝑖𝑗</m:t>
                              </m:r>
                            </m:sub>
                          </m:sSub>
                          <m:r>
                            <a:rPr lang="en-US" altLang="zh-CN" i="1">
                              <a:latin typeface="Cambria Math"/>
                            </a:rPr>
                            <m:t>]</m:t>
                          </m:r>
                        </m:e>
                        <m:sub>
                          <m:r>
                            <a:rPr lang="en-US" altLang="zh-CN" i="1">
                              <a:latin typeface="Cambria Math"/>
                            </a:rPr>
                            <m:t>𝑚</m:t>
                          </m:r>
                          <m:r>
                            <a:rPr lang="en-US" altLang="zh-CN" i="1">
                              <a:latin typeface="Cambria Math"/>
                              <a:ea typeface="Cambria Math"/>
                            </a:rPr>
                            <m:t>×</m:t>
                          </m:r>
                          <m:r>
                            <a:rPr lang="en-US" altLang="zh-CN" b="0" i="1" smtClean="0">
                              <a:latin typeface="Cambria Math"/>
                            </a:rPr>
                            <m:t>𝑛</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𝑎</m:t>
                              </m:r>
                            </m:e>
                            <m:sub>
                              <m:r>
                                <a:rPr lang="en-US" altLang="zh-CN" b="0" i="1" smtClean="0">
                                  <a:latin typeface="Cambria Math"/>
                                </a:rPr>
                                <m:t>𝑖𝑘</m:t>
                              </m:r>
                            </m:sub>
                          </m:sSub>
                          <m:r>
                            <a:rPr lang="en-US" altLang="zh-CN" b="0" i="1" smtClean="0">
                              <a:latin typeface="Cambria Math"/>
                            </a:rPr>
                            <m:t>]</m:t>
                          </m:r>
                        </m:e>
                        <m:sub>
                          <m:r>
                            <a:rPr lang="en-US" altLang="zh-CN" b="0" i="1" smtClean="0">
                              <a:latin typeface="Cambria Math"/>
                            </a:rPr>
                            <m:t>𝑚</m:t>
                          </m:r>
                          <m:r>
                            <a:rPr lang="en-US" altLang="zh-CN" b="0" i="1" smtClean="0">
                              <a:latin typeface="Cambria Math"/>
                              <a:ea typeface="Cambria Math"/>
                            </a:rPr>
                            <m:t>×</m:t>
                          </m:r>
                          <m:r>
                            <a:rPr lang="en-US" altLang="zh-CN" b="0" i="1" smtClean="0">
                              <a:latin typeface="Cambria Math"/>
                            </a:rPr>
                            <m:t>𝑞</m:t>
                          </m:r>
                        </m:sub>
                      </m:sSub>
                      <m:r>
                        <a:rPr lang="en-US" altLang="zh-CN" b="0" i="1" smtClean="0">
                          <a:latin typeface="Cambria Math"/>
                          <a:ea typeface="Cambria Math"/>
                        </a:rPr>
                        <m:t>°</m:t>
                      </m:r>
                      <m:sSub>
                        <m:sSubPr>
                          <m:ctrlPr>
                            <a:rPr lang="en-US" altLang="zh-CN" i="1">
                              <a:latin typeface="Cambria Math"/>
                            </a:rPr>
                          </m:ctrlPr>
                        </m:sSubPr>
                        <m:e>
                          <m:r>
                            <a:rPr lang="en-US" altLang="zh-CN" i="1">
                              <a:latin typeface="Cambria Math"/>
                            </a:rPr>
                            <m:t>[</m:t>
                          </m:r>
                          <m:sSub>
                            <m:sSubPr>
                              <m:ctrlPr>
                                <a:rPr lang="en-US" altLang="zh-CN" i="1">
                                  <a:latin typeface="Cambria Math"/>
                                </a:rPr>
                              </m:ctrlPr>
                            </m:sSubPr>
                            <m:e>
                              <m:r>
                                <a:rPr lang="en-US" altLang="zh-CN" b="0" i="1" smtClean="0">
                                  <a:latin typeface="Cambria Math"/>
                                </a:rPr>
                                <m:t>𝑏</m:t>
                              </m:r>
                            </m:e>
                            <m:sub>
                              <m:r>
                                <a:rPr lang="en-US" altLang="zh-CN" b="0" i="1" smtClean="0">
                                  <a:latin typeface="Cambria Math"/>
                                </a:rPr>
                                <m:t>𝑘</m:t>
                              </m:r>
                              <m:r>
                                <a:rPr lang="en-US" altLang="zh-CN" i="1">
                                  <a:latin typeface="Cambria Math"/>
                                </a:rPr>
                                <m:t>𝑗</m:t>
                              </m:r>
                            </m:sub>
                          </m:sSub>
                          <m:r>
                            <a:rPr lang="en-US" altLang="zh-CN" i="1">
                              <a:latin typeface="Cambria Math"/>
                            </a:rPr>
                            <m:t>]</m:t>
                          </m:r>
                        </m:e>
                        <m:sub>
                          <m:r>
                            <a:rPr lang="en-US" altLang="zh-CN" b="0" i="1" smtClean="0">
                              <a:latin typeface="Cambria Math"/>
                            </a:rPr>
                            <m:t>𝑞</m:t>
                          </m:r>
                          <m:r>
                            <a:rPr lang="en-US" altLang="zh-CN" i="1">
                              <a:latin typeface="Cambria Math"/>
                              <a:ea typeface="Cambria Math"/>
                            </a:rPr>
                            <m:t>×</m:t>
                          </m:r>
                          <m:r>
                            <a:rPr lang="en-US" altLang="zh-CN" b="0" i="1" smtClean="0">
                              <a:latin typeface="Cambria Math"/>
                            </a:rPr>
                            <m:t>𝑛</m:t>
                          </m:r>
                        </m:sub>
                      </m:sSub>
                    </m:oMath>
                  </m:oMathPara>
                </a14:m>
                <a:endParaRPr lang="zh-CN" altLang="en-US" dirty="0">
                  <a:latin typeface="Times New Roman" pitchFamily="18" charset="0"/>
                </a:endParaRPr>
              </a:p>
            </p:txBody>
          </p:sp>
        </mc:Choice>
        <mc:Fallback xmlns="">
          <p:sp>
            <p:nvSpPr>
              <p:cNvPr id="11" name="Text Box 5"/>
              <p:cNvSpPr txBox="1">
                <a:spLocks noRot="1" noChangeAspect="1" noMove="1" noResize="1" noEditPoints="1" noAdjustHandles="1" noChangeArrowheads="1" noChangeShapeType="1" noTextEdit="1"/>
              </p:cNvSpPr>
              <p:nvPr/>
            </p:nvSpPr>
            <p:spPr bwMode="auto">
              <a:xfrm>
                <a:off x="974509" y="3216882"/>
                <a:ext cx="4148674" cy="690958"/>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5"/>
              <p:cNvSpPr txBox="1">
                <a:spLocks noChangeArrowheads="1"/>
              </p:cNvSpPr>
              <p:nvPr/>
            </p:nvSpPr>
            <p:spPr bwMode="auto">
              <a:xfrm>
                <a:off x="982447" y="3788382"/>
                <a:ext cx="4148674" cy="925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𝑟</m:t>
                          </m:r>
                        </m:e>
                        <m:sub>
                          <m:r>
                            <a:rPr lang="en-US" altLang="zh-CN" i="1">
                              <a:latin typeface="Cambria Math"/>
                            </a:rPr>
                            <m:t>𝑖𝑗</m:t>
                          </m:r>
                        </m:sub>
                      </m:sSub>
                      <m:r>
                        <a:rPr lang="en-US" altLang="zh-CN" b="0" i="1" smtClean="0">
                          <a:latin typeface="Cambria Math"/>
                        </a:rPr>
                        <m:t>=</m:t>
                      </m:r>
                      <m:func>
                        <m:funcPr>
                          <m:ctrlPr>
                            <a:rPr lang="en-US" altLang="zh-CN" b="0" i="1" smtClean="0">
                              <a:latin typeface="Cambria Math"/>
                            </a:rPr>
                          </m:ctrlPr>
                        </m:funcPr>
                        <m:fName>
                          <m:limLow>
                            <m:limLowPr>
                              <m:ctrlPr>
                                <a:rPr lang="en-US" altLang="zh-CN" b="0" i="1" smtClean="0">
                                  <a:latin typeface="Cambria Math"/>
                                </a:rPr>
                              </m:ctrlPr>
                            </m:limLowPr>
                            <m:e>
                              <m:r>
                                <m:rPr>
                                  <m:sty m:val="p"/>
                                </m:rPr>
                                <a:rPr lang="en-US" altLang="zh-CN" b="0" i="0" smtClean="0">
                                  <a:latin typeface="Cambria Math"/>
                                </a:rPr>
                                <m:t>max</m:t>
                              </m:r>
                            </m:e>
                            <m:lim>
                              <m:r>
                                <a:rPr lang="en-US" altLang="zh-CN" b="0" i="1" smtClean="0">
                                  <a:latin typeface="Cambria Math"/>
                                </a:rPr>
                                <m:t>𝑘</m:t>
                              </m:r>
                              <m:r>
                                <a:rPr lang="en-US" altLang="zh-CN" b="0" i="1" smtClean="0">
                                  <a:latin typeface="Cambria Math"/>
                                </a:rPr>
                                <m:t>=1→</m:t>
                              </m:r>
                              <m:r>
                                <a:rPr lang="en-US" altLang="zh-CN" b="0" i="1" smtClean="0">
                                  <a:latin typeface="Cambria Math"/>
                                </a:rPr>
                                <m:t>𝑞</m:t>
                              </m:r>
                            </m:lim>
                          </m:limLow>
                        </m:fName>
                        <m:e>
                          <m:func>
                            <m:funcPr>
                              <m:ctrlPr>
                                <a:rPr lang="en-US" altLang="zh-CN" b="0" i="1" smtClean="0">
                                  <a:latin typeface="Cambria Math"/>
                                </a:rPr>
                              </m:ctrlPr>
                            </m:funcPr>
                            <m:fName>
                              <m:limLow>
                                <m:limLowPr>
                                  <m:ctrlPr>
                                    <a:rPr lang="en-US" altLang="zh-CN" b="0" i="1" smtClean="0">
                                      <a:latin typeface="Cambria Math"/>
                                    </a:rPr>
                                  </m:ctrlPr>
                                </m:limLowPr>
                                <m:e>
                                  <m:r>
                                    <a:rPr lang="en-US" altLang="zh-CN" b="0" i="0" smtClean="0">
                                      <a:latin typeface="Cambria Math"/>
                                    </a:rPr>
                                    <m:t>(</m:t>
                                  </m:r>
                                  <m:r>
                                    <m:rPr>
                                      <m:sty m:val="p"/>
                                    </m:rPr>
                                    <a:rPr lang="en-US" altLang="zh-CN" b="0" i="0" smtClean="0">
                                      <a:latin typeface="Cambria Math"/>
                                    </a:rPr>
                                    <m:t>min</m:t>
                                  </m:r>
                                </m:e>
                                <m:lim/>
                              </m:limLow>
                            </m:fName>
                            <m:e>
                              <m:r>
                                <a:rPr lang="en-US" altLang="zh-CN" b="0" i="1" smtClean="0">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𝑖</m:t>
                                  </m:r>
                                  <m:r>
                                    <a:rPr lang="en-US" altLang="zh-CN" b="0" i="1" smtClean="0">
                                      <a:latin typeface="Cambria Math"/>
                                    </a:rPr>
                                    <m:t>𝑘</m:t>
                                  </m:r>
                                </m:sub>
                              </m:sSub>
                              <m:r>
                                <a:rPr lang="en-US" altLang="zh-CN" b="0" i="1" smtClean="0">
                                  <a:latin typeface="Cambria Math"/>
                                </a:rPr>
                                <m:t>,</m:t>
                              </m:r>
                              <m:sSub>
                                <m:sSubPr>
                                  <m:ctrlPr>
                                    <a:rPr lang="en-US" altLang="zh-CN" i="1">
                                      <a:latin typeface="Cambria Math"/>
                                    </a:rPr>
                                  </m:ctrlPr>
                                </m:sSubPr>
                                <m:e>
                                  <m:r>
                                    <a:rPr lang="en-US" altLang="zh-CN" b="0" i="1" smtClean="0">
                                      <a:latin typeface="Cambria Math"/>
                                    </a:rPr>
                                    <m:t>𝑏</m:t>
                                  </m:r>
                                </m:e>
                                <m:sub>
                                  <m:r>
                                    <a:rPr lang="en-US" altLang="zh-CN" b="0" i="1" smtClean="0">
                                      <a:latin typeface="Cambria Math"/>
                                    </a:rPr>
                                    <m:t>𝑘</m:t>
                                  </m:r>
                                  <m:r>
                                    <a:rPr lang="en-US" altLang="zh-CN" i="1">
                                      <a:latin typeface="Cambria Math"/>
                                    </a:rPr>
                                    <m:t>𝑗</m:t>
                                  </m:r>
                                </m:sub>
                              </m:sSub>
                              <m:r>
                                <a:rPr lang="en-US" altLang="zh-CN" b="0" i="1" smtClean="0">
                                  <a:latin typeface="Cambria Math"/>
                                </a:rPr>
                                <m:t>))</m:t>
                              </m:r>
                            </m:e>
                          </m:func>
                        </m:e>
                      </m:func>
                    </m:oMath>
                  </m:oMathPara>
                </a14:m>
                <a:endParaRPr lang="zh-CN" altLang="en-US" dirty="0">
                  <a:latin typeface="Times New Roman" pitchFamily="18" charset="0"/>
                </a:endParaRPr>
              </a:p>
            </p:txBody>
          </p:sp>
        </mc:Choice>
        <mc:Fallback xmlns="">
          <p:sp>
            <p:nvSpPr>
              <p:cNvPr id="12" name="Text Box 5"/>
              <p:cNvSpPr txBox="1">
                <a:spLocks noRot="1" noChangeAspect="1" noMove="1" noResize="1" noEditPoints="1" noAdjustHandles="1" noChangeArrowheads="1" noChangeShapeType="1" noTextEdit="1"/>
              </p:cNvSpPr>
              <p:nvPr/>
            </p:nvSpPr>
            <p:spPr bwMode="auto">
              <a:xfrm>
                <a:off x="982447" y="3788382"/>
                <a:ext cx="4148674" cy="925061"/>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5"/>
              <p:cNvSpPr txBox="1">
                <a:spLocks noChangeArrowheads="1"/>
              </p:cNvSpPr>
              <p:nvPr/>
            </p:nvSpPr>
            <p:spPr bwMode="auto">
              <a:xfrm>
                <a:off x="4995326" y="3813753"/>
                <a:ext cx="4148674" cy="8780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𝑟</m:t>
                          </m:r>
                        </m:e>
                        <m:sub>
                          <m:r>
                            <a:rPr lang="en-US" altLang="zh-CN" i="1">
                              <a:latin typeface="Cambria Math"/>
                            </a:rPr>
                            <m:t>𝑖𝑗</m:t>
                          </m:r>
                        </m:sub>
                      </m:sSub>
                      <m:r>
                        <a:rPr lang="en-US" altLang="zh-CN" b="0" i="1" smtClean="0">
                          <a:latin typeface="Cambria Math"/>
                        </a:rPr>
                        <m:t>=</m:t>
                      </m:r>
                      <m:limLow>
                        <m:limLowPr>
                          <m:ctrlPr>
                            <a:rPr lang="en-US" altLang="zh-CN" i="1">
                              <a:latin typeface="Cambria Math"/>
                            </a:rPr>
                          </m:ctrlPr>
                        </m:limLowPr>
                        <m:e>
                          <m:r>
                            <a:rPr lang="en-US" altLang="zh-CN" i="1" smtClean="0">
                              <a:latin typeface="Cambria Math"/>
                            </a:rPr>
                            <m:t>˅</m:t>
                          </m:r>
                        </m:e>
                        <m:lim>
                          <m:r>
                            <a:rPr lang="en-US" altLang="zh-CN" i="1">
                              <a:latin typeface="Cambria Math"/>
                            </a:rPr>
                            <m:t>𝑘</m:t>
                          </m:r>
                          <m:r>
                            <a:rPr lang="en-US" altLang="zh-CN" i="1">
                              <a:latin typeface="Cambria Math"/>
                            </a:rPr>
                            <m:t>=1→</m:t>
                          </m:r>
                          <m:r>
                            <a:rPr lang="en-US" altLang="zh-CN" i="1">
                              <a:latin typeface="Cambria Math"/>
                            </a:rPr>
                            <m:t>𝑞</m:t>
                          </m:r>
                        </m:lim>
                      </m:limLow>
                      <m:r>
                        <a:rPr lang="en-US" altLang="zh-CN" b="0" i="1" smtClean="0">
                          <a:latin typeface="Cambria Math"/>
                        </a:rPr>
                        <m:t>(</m:t>
                      </m:r>
                      <m:sSub>
                        <m:sSubPr>
                          <m:ctrlPr>
                            <a:rPr lang="en-US" altLang="zh-CN" i="1">
                              <a:latin typeface="Cambria Math"/>
                            </a:rPr>
                          </m:ctrlPr>
                        </m:sSubPr>
                        <m:e>
                          <m:r>
                            <a:rPr lang="en-US" altLang="zh-CN" i="1">
                              <a:latin typeface="Cambria Math"/>
                            </a:rPr>
                            <m:t>𝑎</m:t>
                          </m:r>
                        </m:e>
                        <m:sub>
                          <m:r>
                            <a:rPr lang="en-US" altLang="zh-CN" i="1">
                              <a:latin typeface="Cambria Math"/>
                            </a:rPr>
                            <m:t>𝑖𝑘</m:t>
                          </m:r>
                        </m:sub>
                      </m:sSub>
                      <m:sSub>
                        <m:sSubPr>
                          <m:ctrlPr>
                            <a:rPr lang="en-US" altLang="zh-CN" i="1">
                              <a:latin typeface="Cambria Math"/>
                            </a:rPr>
                          </m:ctrlPr>
                        </m:sSubPr>
                        <m:e>
                          <m:r>
                            <a:rPr lang="en-US" altLang="zh-CN" i="1">
                              <a:latin typeface="Cambria Math"/>
                            </a:rPr>
                            <m:t>˄</m:t>
                          </m:r>
                          <m:r>
                            <a:rPr lang="en-US" altLang="zh-CN" i="1">
                              <a:latin typeface="Cambria Math"/>
                            </a:rPr>
                            <m:t>𝑏</m:t>
                          </m:r>
                        </m:e>
                        <m:sub>
                          <m:r>
                            <a:rPr lang="en-US" altLang="zh-CN" i="1">
                              <a:latin typeface="Cambria Math"/>
                            </a:rPr>
                            <m:t>𝑘𝑗</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3" name="Text Box 5"/>
              <p:cNvSpPr txBox="1">
                <a:spLocks noRot="1" noChangeAspect="1" noMove="1" noResize="1" noEditPoints="1" noAdjustHandles="1" noChangeArrowheads="1" noChangeShapeType="1" noTextEdit="1"/>
              </p:cNvSpPr>
              <p:nvPr/>
            </p:nvSpPr>
            <p:spPr bwMode="auto">
              <a:xfrm>
                <a:off x="4995326" y="3813753"/>
                <a:ext cx="4148674" cy="878061"/>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43</a:t>
            </a:fld>
            <a:r>
              <a:rPr lang="en-US" altLang="zh-CN" smtClean="0"/>
              <a:t>/71</a:t>
            </a:r>
            <a:endParaRPr lang="en-US" altLang="zh-CN" dirty="0"/>
          </a:p>
        </p:txBody>
      </p:sp>
    </p:spTree>
    <p:extLst>
      <p:ext uri="{BB962C8B-B14F-4D97-AF65-F5344CB8AC3E}">
        <p14:creationId xmlns:p14="http://schemas.microsoft.com/office/powerpoint/2010/main" val="238776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ChangeArrowheads="1"/>
          </p:cNvSpPr>
          <p:nvPr/>
        </p:nvSpPr>
        <p:spPr bwMode="auto">
          <a:xfrm>
            <a:off x="611188" y="1149499"/>
            <a:ext cx="28632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dirty="0">
                <a:latin typeface="+mn-lt"/>
                <a:ea typeface="黑体" panose="02010609060101010101" pitchFamily="49" charset="-122"/>
              </a:rPr>
              <a:t>(1) </a:t>
            </a:r>
            <a:r>
              <a:rPr lang="zh-CN" altLang="en-US" dirty="0">
                <a:latin typeface="+mn-lt"/>
                <a:ea typeface="黑体" panose="02010609060101010101" pitchFamily="49" charset="-122"/>
              </a:rPr>
              <a:t>最大隶属度方法 </a:t>
            </a:r>
          </a:p>
        </p:txBody>
      </p:sp>
      <p:sp>
        <p:nvSpPr>
          <p:cNvPr id="35845" name="Text Box 5"/>
          <p:cNvSpPr txBox="1">
            <a:spLocks noChangeArrowheads="1"/>
          </p:cNvSpPr>
          <p:nvPr/>
        </p:nvSpPr>
        <p:spPr bwMode="auto">
          <a:xfrm>
            <a:off x="1116013" y="1773238"/>
            <a:ext cx="7200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mn-lt"/>
                <a:ea typeface="黑体" panose="02010609060101010101" pitchFamily="49" charset="-122"/>
              </a:rPr>
              <a:t>把</a:t>
            </a:r>
            <a:r>
              <a:rPr lang="en-US" altLang="zh-CN" i="1" dirty="0">
                <a:latin typeface="+mn-lt"/>
                <a:ea typeface="黑体" panose="02010609060101010101" pitchFamily="49" charset="-122"/>
              </a:rPr>
              <a:t>C</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中隶属度最大的元素</a:t>
            </a:r>
            <a:r>
              <a:rPr lang="en-US" altLang="zh-CN" i="1" dirty="0">
                <a:latin typeface="+mn-lt"/>
                <a:ea typeface="黑体" panose="02010609060101010101" pitchFamily="49" charset="-122"/>
              </a:rPr>
              <a:t>U</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作为精确输出控制量 </a:t>
            </a:r>
          </a:p>
        </p:txBody>
      </p:sp>
      <p:sp>
        <p:nvSpPr>
          <p:cNvPr id="28677" name="Rectangle 7"/>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35846" name="Object 6"/>
          <p:cNvGraphicFramePr>
            <a:graphicFrameLocks noChangeAspect="1"/>
          </p:cNvGraphicFramePr>
          <p:nvPr/>
        </p:nvGraphicFramePr>
        <p:xfrm>
          <a:off x="1908175" y="2420938"/>
          <a:ext cx="4608513" cy="447675"/>
        </p:xfrm>
        <a:graphic>
          <a:graphicData uri="http://schemas.openxmlformats.org/presentationml/2006/ole">
            <mc:AlternateContent xmlns:mc="http://schemas.openxmlformats.org/markup-compatibility/2006">
              <mc:Choice xmlns:v="urn:schemas-microsoft-com:vml" Requires="v">
                <p:oleObj spid="_x0000_s38067" name="公式" r:id="rId3" imgW="3514641" imgH="323920" progId="Equation.3">
                  <p:embed/>
                </p:oleObj>
              </mc:Choice>
              <mc:Fallback>
                <p:oleObj name="公式" r:id="rId3" imgW="3514641" imgH="323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420938"/>
                        <a:ext cx="46085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Text Box 8"/>
          <p:cNvSpPr txBox="1">
            <a:spLocks noChangeArrowheads="1"/>
          </p:cNvSpPr>
          <p:nvPr/>
        </p:nvSpPr>
        <p:spPr bwMode="auto">
          <a:xfrm>
            <a:off x="1187450" y="2997200"/>
            <a:ext cx="69135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latin typeface="+mn-lt"/>
                <a:ea typeface="黑体" panose="02010609060101010101" pitchFamily="49" charset="-122"/>
              </a:rPr>
              <a:t>上式中，元素－</a:t>
            </a:r>
            <a:r>
              <a:rPr lang="en-US" altLang="zh-CN">
                <a:latin typeface="+mn-lt"/>
                <a:ea typeface="黑体" panose="02010609060101010101" pitchFamily="49" charset="-122"/>
              </a:rPr>
              <a:t>4</a:t>
            </a:r>
            <a:r>
              <a:rPr lang="zh-CN" altLang="en-US">
                <a:latin typeface="+mn-lt"/>
                <a:ea typeface="黑体" panose="02010609060101010101" pitchFamily="49" charset="-122"/>
              </a:rPr>
              <a:t>对应的隶属度最大，则根据最大隶属度法得到的精确输出控制量为－</a:t>
            </a:r>
            <a:r>
              <a:rPr lang="en-US" altLang="zh-CN">
                <a:latin typeface="+mn-lt"/>
                <a:ea typeface="黑体" panose="02010609060101010101" pitchFamily="49" charset="-122"/>
              </a:rPr>
              <a:t>4</a:t>
            </a:r>
            <a:r>
              <a:rPr lang="zh-CN" altLang="en-US">
                <a:latin typeface="+mn-lt"/>
                <a:ea typeface="黑体" panose="02010609060101010101" pitchFamily="49" charset="-122"/>
              </a:rPr>
              <a:t>。 </a:t>
            </a:r>
          </a:p>
        </p:txBody>
      </p:sp>
      <p:sp>
        <p:nvSpPr>
          <p:cNvPr id="28680" name="Rectangle 10"/>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35849" name="Object 9"/>
          <p:cNvGraphicFramePr>
            <a:graphicFrameLocks noChangeAspect="1"/>
          </p:cNvGraphicFramePr>
          <p:nvPr/>
        </p:nvGraphicFramePr>
        <p:xfrm>
          <a:off x="1908175" y="3860800"/>
          <a:ext cx="5184775" cy="501650"/>
        </p:xfrm>
        <a:graphic>
          <a:graphicData uri="http://schemas.openxmlformats.org/presentationml/2006/ole">
            <mc:AlternateContent xmlns:mc="http://schemas.openxmlformats.org/markup-compatibility/2006">
              <mc:Choice xmlns:v="urn:schemas-microsoft-com:vml" Requires="v">
                <p:oleObj spid="_x0000_s38068" name="公式" r:id="rId5" imgW="3524351" imgH="323920" progId="Equation.3">
                  <p:embed/>
                </p:oleObj>
              </mc:Choice>
              <mc:Fallback>
                <p:oleObj name="公式" r:id="rId5" imgW="3524351" imgH="32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3860800"/>
                        <a:ext cx="51847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1" name="Text Box 11"/>
          <p:cNvSpPr txBox="1">
            <a:spLocks noChangeArrowheads="1"/>
          </p:cNvSpPr>
          <p:nvPr/>
        </p:nvSpPr>
        <p:spPr bwMode="auto">
          <a:xfrm>
            <a:off x="1258888" y="4581525"/>
            <a:ext cx="70580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latin typeface="+mn-lt"/>
                <a:ea typeface="黑体" panose="02010609060101010101" pitchFamily="49" charset="-122"/>
              </a:rPr>
              <a:t>若模糊输出量的元素隶属度有几个相同的最大值，则取相应诸元素的平均值，并进行四舍五入取整，作为控制量。上式中，元素－</a:t>
            </a:r>
            <a:r>
              <a:rPr lang="en-US" altLang="zh-CN">
                <a:latin typeface="+mn-lt"/>
                <a:ea typeface="黑体" panose="02010609060101010101" pitchFamily="49" charset="-122"/>
              </a:rPr>
              <a:t>4</a:t>
            </a:r>
            <a:r>
              <a:rPr lang="zh-CN" altLang="en-US">
                <a:latin typeface="+mn-lt"/>
                <a:ea typeface="黑体" panose="02010609060101010101" pitchFamily="49" charset="-122"/>
              </a:rPr>
              <a:t>、－</a:t>
            </a:r>
            <a:r>
              <a:rPr lang="en-US" altLang="zh-CN">
                <a:latin typeface="+mn-lt"/>
                <a:ea typeface="黑体" panose="02010609060101010101" pitchFamily="49" charset="-122"/>
              </a:rPr>
              <a:t>3</a:t>
            </a:r>
            <a:r>
              <a:rPr lang="zh-CN" altLang="en-US">
                <a:latin typeface="+mn-lt"/>
                <a:ea typeface="黑体" panose="02010609060101010101" pitchFamily="49" charset="-122"/>
              </a:rPr>
              <a:t>、－</a:t>
            </a:r>
            <a:r>
              <a:rPr lang="en-US" altLang="zh-CN">
                <a:latin typeface="+mn-lt"/>
                <a:ea typeface="黑体" panose="02010609060101010101" pitchFamily="49" charset="-122"/>
              </a:rPr>
              <a:t>2</a:t>
            </a:r>
            <a:r>
              <a:rPr lang="zh-CN" altLang="en-US">
                <a:latin typeface="+mn-lt"/>
                <a:ea typeface="黑体" panose="02010609060101010101" pitchFamily="49" charset="-122"/>
              </a:rPr>
              <a:t>对应的隶属度均为</a:t>
            </a:r>
            <a:r>
              <a:rPr lang="en-US" altLang="zh-CN">
                <a:latin typeface="+mn-lt"/>
                <a:ea typeface="黑体" panose="02010609060101010101" pitchFamily="49" charset="-122"/>
              </a:rPr>
              <a:t>1</a:t>
            </a:r>
            <a:r>
              <a:rPr lang="zh-CN" altLang="en-US">
                <a:latin typeface="+mn-lt"/>
                <a:ea typeface="黑体" panose="02010609060101010101" pitchFamily="49" charset="-122"/>
              </a:rPr>
              <a:t>，则精确输出控制量为</a:t>
            </a:r>
          </a:p>
        </p:txBody>
      </p:sp>
      <p:sp>
        <p:nvSpPr>
          <p:cNvPr id="28683" name="Rectangle 13"/>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35852" name="Object 12"/>
          <p:cNvGraphicFramePr>
            <a:graphicFrameLocks noChangeAspect="1"/>
          </p:cNvGraphicFramePr>
          <p:nvPr>
            <p:extLst>
              <p:ext uri="{D42A27DB-BD31-4B8C-83A1-F6EECF244321}">
                <p14:modId xmlns:p14="http://schemas.microsoft.com/office/powerpoint/2010/main" val="4282493257"/>
              </p:ext>
            </p:extLst>
          </p:nvPr>
        </p:nvGraphicFramePr>
        <p:xfrm>
          <a:off x="3326546" y="6178672"/>
          <a:ext cx="2159000" cy="485897"/>
        </p:xfrm>
        <a:graphic>
          <a:graphicData uri="http://schemas.openxmlformats.org/presentationml/2006/ole">
            <mc:AlternateContent xmlns:mc="http://schemas.openxmlformats.org/markup-compatibility/2006">
              <mc:Choice xmlns:v="urn:schemas-microsoft-com:vml" Requires="v">
                <p:oleObj spid="_x0000_s38069" name="公式" r:id="rId7" imgW="1533441" imgH="314203" progId="Equation.3">
                  <p:embed/>
                </p:oleObj>
              </mc:Choice>
              <mc:Fallback>
                <p:oleObj name="公式" r:id="rId7" imgW="1533441" imgH="31420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6546" y="6178672"/>
                        <a:ext cx="2159000" cy="485897"/>
                      </a:xfrm>
                      <a:prstGeom prst="rect">
                        <a:avLst/>
                      </a:prstGeom>
                      <a:noFill/>
                      <a:ln>
                        <a:noFill/>
                      </a:ln>
                      <a:extLst/>
                    </p:spPr>
                  </p:pic>
                </p:oleObj>
              </mc:Fallback>
            </mc:AlternateContent>
          </a:graphicData>
        </a:graphic>
      </p:graphicFrame>
      <p:sp>
        <p:nvSpPr>
          <p:cNvPr id="14"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44</a:t>
            </a:fld>
            <a:r>
              <a:rPr lang="en-US" altLang="zh-CN" smtClean="0"/>
              <a:t>/71</a:t>
            </a:r>
            <a:endParaRPr lang="en-US" altLang="zh-CN" dirty="0"/>
          </a:p>
        </p:txBody>
      </p:sp>
    </p:spTree>
    <p:extLst>
      <p:ext uri="{BB962C8B-B14F-4D97-AF65-F5344CB8AC3E}">
        <p14:creationId xmlns:p14="http://schemas.microsoft.com/office/powerpoint/2010/main" val="37663245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p:cNvSpPr>
            <a:spLocks noChangeArrowheads="1"/>
          </p:cNvSpPr>
          <p:nvPr/>
        </p:nvSpPr>
        <p:spPr bwMode="auto">
          <a:xfrm>
            <a:off x="468313" y="1078062"/>
            <a:ext cx="4052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dirty="0">
                <a:latin typeface="+mn-lt"/>
                <a:ea typeface="黑体" panose="02010609060101010101" pitchFamily="49" charset="-122"/>
              </a:rPr>
              <a:t>（</a:t>
            </a:r>
            <a:r>
              <a:rPr lang="en-US" altLang="zh-CN" dirty="0">
                <a:latin typeface="+mn-lt"/>
                <a:ea typeface="黑体" panose="02010609060101010101" pitchFamily="49" charset="-122"/>
              </a:rPr>
              <a:t>2</a:t>
            </a:r>
            <a:r>
              <a:rPr lang="zh-CN" altLang="en-US" dirty="0">
                <a:latin typeface="+mn-lt"/>
                <a:ea typeface="黑体" panose="02010609060101010101" pitchFamily="49" charset="-122"/>
              </a:rPr>
              <a:t>）加权平均法（重心法）</a:t>
            </a:r>
          </a:p>
        </p:txBody>
      </p:sp>
      <p:sp>
        <p:nvSpPr>
          <p:cNvPr id="36869" name="Text Box 5"/>
          <p:cNvSpPr txBox="1">
            <a:spLocks noChangeArrowheads="1"/>
          </p:cNvSpPr>
          <p:nvPr/>
        </p:nvSpPr>
        <p:spPr bwMode="auto">
          <a:xfrm>
            <a:off x="971550" y="1635125"/>
            <a:ext cx="7632700"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dirty="0">
                <a:latin typeface="+mn-lt"/>
                <a:ea typeface="黑体" panose="02010609060101010101" pitchFamily="49" charset="-122"/>
              </a:rPr>
              <a:t>该方法对模糊输出量中各元素及其对应的隶属度求加权平均值，并进行四舍五入取整，来得到精确输出控制量。</a:t>
            </a:r>
          </a:p>
        </p:txBody>
      </p:sp>
      <p:sp>
        <p:nvSpPr>
          <p:cNvPr id="29701" name="Rectangle 7"/>
          <p:cNvSpPr>
            <a:spLocks noChangeArrowheads="1"/>
          </p:cNvSpPr>
          <p:nvPr/>
        </p:nvSpPr>
        <p:spPr bwMode="auto">
          <a:xfrm>
            <a:off x="0" y="3067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36870" name="Object 6"/>
          <p:cNvGraphicFramePr>
            <a:graphicFrameLocks noChangeAspect="1"/>
          </p:cNvGraphicFramePr>
          <p:nvPr/>
        </p:nvGraphicFramePr>
        <p:xfrm>
          <a:off x="3563938" y="2708275"/>
          <a:ext cx="2016125" cy="1101725"/>
        </p:xfrm>
        <a:graphic>
          <a:graphicData uri="http://schemas.openxmlformats.org/presentationml/2006/ole">
            <mc:AlternateContent xmlns:mc="http://schemas.openxmlformats.org/markup-compatibility/2006">
              <mc:Choice xmlns:v="urn:schemas-microsoft-com:vml" Requires="v">
                <p:oleObj spid="_x0000_s39088" name="公式" r:id="rId3" imgW="1304976" imgH="704797" progId="Equation.3">
                  <p:embed/>
                </p:oleObj>
              </mc:Choice>
              <mc:Fallback>
                <p:oleObj name="公式" r:id="rId3" imgW="1304976" imgH="70479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2708275"/>
                        <a:ext cx="20161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2" name="Text Box 8"/>
          <p:cNvSpPr txBox="1">
            <a:spLocks noChangeArrowheads="1"/>
          </p:cNvSpPr>
          <p:nvPr/>
        </p:nvSpPr>
        <p:spPr bwMode="auto">
          <a:xfrm>
            <a:off x="1042988" y="3854450"/>
            <a:ext cx="48244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latin typeface="+mn-lt"/>
                <a:ea typeface="黑体" panose="02010609060101010101" pitchFamily="49" charset="-122"/>
              </a:rPr>
              <a:t>式中，</a:t>
            </a:r>
            <a:r>
              <a:rPr lang="en-US" altLang="zh-CN">
                <a:latin typeface="+mn-lt"/>
                <a:ea typeface="黑体" panose="02010609060101010101" pitchFamily="49" charset="-122"/>
              </a:rPr>
              <a:t>&lt;&gt;</a:t>
            </a:r>
            <a:r>
              <a:rPr lang="zh-CN" altLang="en-US">
                <a:latin typeface="+mn-lt"/>
                <a:ea typeface="黑体" panose="02010609060101010101" pitchFamily="49" charset="-122"/>
              </a:rPr>
              <a:t>代表四舍五入取整操作。</a:t>
            </a:r>
          </a:p>
        </p:txBody>
      </p:sp>
      <p:sp>
        <p:nvSpPr>
          <p:cNvPr id="29704" name="Rectangle 10"/>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36873" name="Object 9"/>
          <p:cNvGraphicFramePr>
            <a:graphicFrameLocks noChangeAspect="1"/>
          </p:cNvGraphicFramePr>
          <p:nvPr>
            <p:extLst>
              <p:ext uri="{D42A27DB-BD31-4B8C-83A1-F6EECF244321}">
                <p14:modId xmlns:p14="http://schemas.microsoft.com/office/powerpoint/2010/main" val="896287125"/>
              </p:ext>
            </p:extLst>
          </p:nvPr>
        </p:nvGraphicFramePr>
        <p:xfrm>
          <a:off x="1355725" y="4359275"/>
          <a:ext cx="6646863" cy="568325"/>
        </p:xfrm>
        <a:graphic>
          <a:graphicData uri="http://schemas.openxmlformats.org/presentationml/2006/ole">
            <mc:AlternateContent xmlns:mc="http://schemas.openxmlformats.org/markup-compatibility/2006">
              <mc:Choice xmlns:v="urn:schemas-microsoft-com:vml" Requires="v">
                <p:oleObj spid="_x0000_s39089" name="公式" r:id="rId5" imgW="5003640" imgH="406080" progId="Equation.3">
                  <p:embed/>
                </p:oleObj>
              </mc:Choice>
              <mc:Fallback>
                <p:oleObj name="公式" r:id="rId5" imgW="5003640" imgH="406080" progId="Equation.3">
                  <p:embed/>
                  <p:pic>
                    <p:nvPicPr>
                      <p:cNvPr id="0" name=""/>
                      <p:cNvPicPr>
                        <a:picLocks noChangeAspect="1" noChangeArrowheads="1"/>
                      </p:cNvPicPr>
                      <p:nvPr/>
                    </p:nvPicPr>
                    <p:blipFill>
                      <a:blip r:embed="rId6"/>
                      <a:srcRect/>
                      <a:stretch>
                        <a:fillRect/>
                      </a:stretch>
                    </p:blipFill>
                    <p:spPr bwMode="auto">
                      <a:xfrm>
                        <a:off x="1355725" y="4359275"/>
                        <a:ext cx="66468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6" name="Rectangle 13"/>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36876" name="Object 12"/>
          <p:cNvGraphicFramePr>
            <a:graphicFrameLocks noChangeAspect="1"/>
          </p:cNvGraphicFramePr>
          <p:nvPr>
            <p:extLst>
              <p:ext uri="{D42A27DB-BD31-4B8C-83A1-F6EECF244321}">
                <p14:modId xmlns:p14="http://schemas.microsoft.com/office/powerpoint/2010/main" val="1438302488"/>
              </p:ext>
            </p:extLst>
          </p:nvPr>
        </p:nvGraphicFramePr>
        <p:xfrm>
          <a:off x="1577975" y="5545737"/>
          <a:ext cx="6062663" cy="625475"/>
        </p:xfrm>
        <a:graphic>
          <a:graphicData uri="http://schemas.openxmlformats.org/presentationml/2006/ole">
            <mc:AlternateContent xmlns:mc="http://schemas.openxmlformats.org/markup-compatibility/2006">
              <mc:Choice xmlns:v="urn:schemas-microsoft-com:vml" Requires="v">
                <p:oleObj spid="_x0000_s39090" name="公式" r:id="rId7" imgW="4635360" imgH="457200" progId="Equation.3">
                  <p:embed/>
                </p:oleObj>
              </mc:Choice>
              <mc:Fallback>
                <p:oleObj name="公式" r:id="rId7" imgW="4635360" imgH="457200" progId="Equation.3">
                  <p:embed/>
                  <p:pic>
                    <p:nvPicPr>
                      <p:cNvPr id="0" name=""/>
                      <p:cNvPicPr>
                        <a:picLocks noChangeAspect="1" noChangeArrowheads="1"/>
                      </p:cNvPicPr>
                      <p:nvPr/>
                    </p:nvPicPr>
                    <p:blipFill>
                      <a:blip r:embed="rId8"/>
                      <a:srcRect/>
                      <a:stretch>
                        <a:fillRect/>
                      </a:stretch>
                    </p:blipFill>
                    <p:spPr bwMode="auto">
                      <a:xfrm>
                        <a:off x="1577975" y="5545737"/>
                        <a:ext cx="60626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8" name="AutoShape 14"/>
          <p:cNvSpPr>
            <a:spLocks noChangeArrowheads="1"/>
          </p:cNvSpPr>
          <p:nvPr/>
        </p:nvSpPr>
        <p:spPr bwMode="auto">
          <a:xfrm>
            <a:off x="4356100" y="4991951"/>
            <a:ext cx="360363" cy="431800"/>
          </a:xfrm>
          <a:prstGeom prst="downArrow">
            <a:avLst>
              <a:gd name="adj1" fmla="val 50000"/>
              <a:gd name="adj2" fmla="val 299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4"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45</a:t>
            </a:fld>
            <a:r>
              <a:rPr lang="en-US" altLang="zh-CN" smtClean="0"/>
              <a:t>/71</a:t>
            </a:r>
            <a:endParaRPr lang="en-US" altLang="zh-CN" dirty="0"/>
          </a:p>
        </p:txBody>
      </p:sp>
    </p:spTree>
    <p:extLst>
      <p:ext uri="{BB962C8B-B14F-4D97-AF65-F5344CB8AC3E}">
        <p14:creationId xmlns:p14="http://schemas.microsoft.com/office/powerpoint/2010/main" val="34306297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4"/>
          <p:cNvSpPr txBox="1">
            <a:spLocks noChangeArrowheads="1"/>
          </p:cNvSpPr>
          <p:nvPr/>
        </p:nvSpPr>
        <p:spPr bwMode="auto">
          <a:xfrm>
            <a:off x="684213" y="1484313"/>
            <a:ext cx="326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zh-CN"/>
          </a:p>
        </p:txBody>
      </p:sp>
      <p:sp>
        <p:nvSpPr>
          <p:cNvPr id="30724" name="Text Box 5"/>
          <p:cNvSpPr txBox="1">
            <a:spLocks noChangeArrowheads="1"/>
          </p:cNvSpPr>
          <p:nvPr/>
        </p:nvSpPr>
        <p:spPr bwMode="auto">
          <a:xfrm>
            <a:off x="827088" y="1268413"/>
            <a:ext cx="7705725"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dirty="0">
                <a:latin typeface="+mn-lt"/>
                <a:ea typeface="黑体" panose="02010609060101010101" pitchFamily="49" charset="-122"/>
              </a:rPr>
              <a:t>清晰化处理后得到的模糊控制器的精确输出量</a:t>
            </a:r>
            <a:r>
              <a:rPr lang="en-US" altLang="zh-CN" i="1" dirty="0">
                <a:latin typeface="+mn-lt"/>
                <a:ea typeface="黑体" panose="02010609060101010101" pitchFamily="49" charset="-122"/>
              </a:rPr>
              <a:t>U</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，经过比例因子可以转化为实际作用于控制对象的控制量</a:t>
            </a:r>
          </a:p>
        </p:txBody>
      </p:sp>
      <p:sp>
        <p:nvSpPr>
          <p:cNvPr id="30725" name="Rectangle 7"/>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8" name="Rectangle 25"/>
          <p:cNvSpPr txBox="1">
            <a:spLocks noChangeArrowheads="1"/>
          </p:cNvSpPr>
          <p:nvPr/>
        </p:nvSpPr>
        <p:spPr bwMode="auto">
          <a:xfrm>
            <a:off x="395288" y="26035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模糊控制</a:t>
            </a:r>
          </a:p>
        </p:txBody>
      </p:sp>
      <mc:AlternateContent xmlns:mc="http://schemas.openxmlformats.org/markup-compatibility/2006" xmlns:a14="http://schemas.microsoft.com/office/drawing/2010/main">
        <mc:Choice Requires="a14">
          <p:sp>
            <p:nvSpPr>
              <p:cNvPr id="7" name="Text Box 5"/>
              <p:cNvSpPr txBox="1">
                <a:spLocks noChangeArrowheads="1"/>
              </p:cNvSpPr>
              <p:nvPr/>
            </p:nvSpPr>
            <p:spPr bwMode="auto">
              <a:xfrm>
                <a:off x="1448752" y="2240958"/>
                <a:ext cx="6246495" cy="10950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r>
                            <a:rPr lang="en-US" altLang="zh-CN" i="1">
                              <a:latin typeface="Cambria Math"/>
                            </a:rPr>
                            <m:t>𝑢</m:t>
                          </m:r>
                        </m:e>
                        <m:sup>
                          <m:r>
                            <a:rPr lang="en-US" altLang="zh-CN" b="0" i="1" smtClean="0">
                              <a:latin typeface="Cambria Math"/>
                            </a:rPr>
                            <m:t>∗</m:t>
                          </m:r>
                        </m:sup>
                      </m:sSup>
                      <m:r>
                        <a:rPr lang="en-US" altLang="zh-CN" b="0" i="1" smtClean="0">
                          <a:latin typeface="Cambria Math"/>
                        </a:rPr>
                        <m:t>=</m:t>
                      </m:r>
                      <m:sSub>
                        <m:sSubPr>
                          <m:ctrlPr>
                            <a:rPr lang="en-US" altLang="zh-CN" i="1" smtClean="0">
                              <a:latin typeface="Cambria Math"/>
                            </a:rPr>
                          </m:ctrlPr>
                        </m:sSubPr>
                        <m:e>
                          <m:r>
                            <a:rPr lang="en-US" altLang="zh-CN" i="1" smtClean="0">
                              <a:latin typeface="Cambria Math"/>
                            </a:rPr>
                            <m:t>𝑘</m:t>
                          </m:r>
                        </m:e>
                        <m:sub>
                          <m:r>
                            <a:rPr lang="en-US" altLang="zh-CN" b="0" i="1" smtClean="0">
                              <a:latin typeface="Cambria Math"/>
                            </a:rPr>
                            <m:t>𝑢</m:t>
                          </m:r>
                        </m:sub>
                      </m:sSub>
                      <m:r>
                        <a:rPr lang="en-US" altLang="zh-CN" i="1" smtClean="0">
                          <a:latin typeface="Cambria Math"/>
                          <a:ea typeface="Cambria Math"/>
                        </a:rPr>
                        <m:t>∙</m:t>
                      </m:r>
                      <m:sSup>
                        <m:sSupPr>
                          <m:ctrlPr>
                            <a:rPr lang="en-US" altLang="zh-CN" i="1" smtClean="0">
                              <a:latin typeface="Cambria Math"/>
                              <a:ea typeface="Cambria Math"/>
                            </a:rPr>
                          </m:ctrlPr>
                        </m:sSupPr>
                        <m:e>
                          <m:r>
                            <a:rPr lang="en-US" altLang="zh-CN" b="0" i="1" smtClean="0">
                              <a:latin typeface="Cambria Math"/>
                              <a:ea typeface="Cambria Math"/>
                            </a:rPr>
                            <m:t>𝑈</m:t>
                          </m:r>
                        </m:e>
                        <m:sup>
                          <m:r>
                            <a:rPr lang="en-US" altLang="zh-CN" b="0" i="1" smtClean="0">
                              <a:latin typeface="Cambria Math"/>
                              <a:ea typeface="Cambria Math"/>
                            </a:rPr>
                            <m:t>∗</m:t>
                          </m:r>
                        </m:sup>
                      </m:sSup>
                      <m:r>
                        <a:rPr lang="en-US" altLang="zh-CN" b="0" i="1" smtClean="0">
                          <a:latin typeface="Cambria Math"/>
                          <a:ea typeface="Cambria Math"/>
                        </a:rPr>
                        <m:t>+</m:t>
                      </m:r>
                      <m:f>
                        <m:fPr>
                          <m:ctrlPr>
                            <a:rPr lang="en-US" altLang="zh-CN" b="0" i="1" smtClean="0">
                              <a:latin typeface="Cambria Math"/>
                              <a:ea typeface="Cambria Math"/>
                            </a:rPr>
                          </m:ctrlPr>
                        </m:fPr>
                        <m:num>
                          <m:sSub>
                            <m:sSubPr>
                              <m:ctrlPr>
                                <a:rPr lang="en-US" altLang="zh-CN" b="0" i="1" smtClean="0">
                                  <a:latin typeface="Cambria Math"/>
                                  <a:ea typeface="Cambria Math"/>
                                </a:rPr>
                              </m:ctrlPr>
                            </m:sSubPr>
                            <m:e>
                              <m:r>
                                <a:rPr lang="en-US" altLang="zh-CN" b="0" i="1" smtClean="0">
                                  <a:latin typeface="Cambria Math"/>
                                  <a:ea typeface="Cambria Math"/>
                                </a:rPr>
                                <m:t>𝑢</m:t>
                              </m:r>
                            </m:e>
                            <m:sub>
                              <m:r>
                                <a:rPr lang="en-US" altLang="zh-CN" b="0" i="1" smtClean="0">
                                  <a:latin typeface="Cambria Math"/>
                                  <a:ea typeface="Cambria Math"/>
                                </a:rPr>
                                <m:t>𝐻</m:t>
                              </m:r>
                            </m:sub>
                          </m:sSub>
                          <m:r>
                            <a:rPr lang="en-US" altLang="zh-CN" b="0" i="1" smtClean="0">
                              <a:latin typeface="Cambria Math"/>
                              <a:ea typeface="Cambria Math"/>
                            </a:rPr>
                            <m:t>+</m:t>
                          </m:r>
                          <m:sSub>
                            <m:sSubPr>
                              <m:ctrlPr>
                                <a:rPr lang="en-US" altLang="zh-CN" i="1">
                                  <a:latin typeface="Cambria Math"/>
                                  <a:ea typeface="Cambria Math"/>
                                </a:rPr>
                              </m:ctrlPr>
                            </m:sSubPr>
                            <m:e>
                              <m:r>
                                <a:rPr lang="en-US" altLang="zh-CN" i="1" smtClean="0">
                                  <a:latin typeface="Cambria Math"/>
                                  <a:ea typeface="Cambria Math"/>
                                </a:rPr>
                                <m:t>𝑢</m:t>
                              </m:r>
                            </m:e>
                            <m:sub>
                              <m:r>
                                <a:rPr lang="en-US" altLang="zh-CN" b="0" i="1" smtClean="0">
                                  <a:latin typeface="Cambria Math"/>
                                  <a:ea typeface="Cambria Math"/>
                                </a:rPr>
                                <m:t>𝐿</m:t>
                              </m:r>
                            </m:sub>
                          </m:sSub>
                        </m:num>
                        <m:den>
                          <m:r>
                            <a:rPr lang="en-US" altLang="zh-CN" b="0" i="1" smtClean="0">
                              <a:latin typeface="Cambria Math"/>
                              <a:ea typeface="Cambria Math"/>
                            </a:rPr>
                            <m:t>2</m:t>
                          </m:r>
                        </m:den>
                      </m:f>
                    </m:oMath>
                  </m:oMathPara>
                </a14:m>
                <a:endParaRPr lang="zh-CN" altLang="en-US" dirty="0">
                  <a:latin typeface="Times New Roman" pitchFamily="18" charset="0"/>
                </a:endParaRPr>
              </a:p>
            </p:txBody>
          </p:sp>
        </mc:Choice>
        <mc:Fallback xmlns="">
          <p:sp>
            <p:nvSpPr>
              <p:cNvPr id="7" name="Text Box 5"/>
              <p:cNvSpPr txBox="1">
                <a:spLocks noRot="1" noChangeAspect="1" noMove="1" noResize="1" noEditPoints="1" noAdjustHandles="1" noChangeArrowheads="1" noChangeShapeType="1" noTextEdit="1"/>
              </p:cNvSpPr>
              <p:nvPr/>
            </p:nvSpPr>
            <p:spPr bwMode="auto">
              <a:xfrm>
                <a:off x="1448752" y="2240958"/>
                <a:ext cx="6246495" cy="1095043"/>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46</a:t>
            </a:fld>
            <a:r>
              <a:rPr lang="en-US" altLang="zh-CN" smtClean="0"/>
              <a:t>/71</a:t>
            </a:r>
            <a:endParaRPr lang="en-US" altLang="zh-CN" dirty="0"/>
          </a:p>
        </p:txBody>
      </p:sp>
    </p:spTree>
    <p:extLst>
      <p:ext uri="{BB962C8B-B14F-4D97-AF65-F5344CB8AC3E}">
        <p14:creationId xmlns:p14="http://schemas.microsoft.com/office/powerpoint/2010/main" val="12090160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body" sz="half" idx="1"/>
          </p:nvPr>
        </p:nvSpPr>
        <p:spPr>
          <a:xfrm>
            <a:off x="179388" y="908050"/>
            <a:ext cx="8713787" cy="5761038"/>
          </a:xfrm>
        </p:spPr>
        <p:txBody>
          <a:bodyPr/>
          <a:lstStyle/>
          <a:p>
            <a:pPr marL="0" indent="0" eaLnBrk="1" hangingPunct="1">
              <a:spcBef>
                <a:spcPct val="15000"/>
              </a:spcBef>
              <a:buClr>
                <a:schemeClr val="accent2"/>
              </a:buClr>
              <a:buSzPct val="70000"/>
              <a:buNone/>
            </a:pPr>
            <a:r>
              <a:rPr lang="zh-CN" altLang="en-US" sz="2400" dirty="0" smtClean="0">
                <a:latin typeface="黑体" panose="02010609060101010101" pitchFamily="49" charset="-122"/>
                <a:ea typeface="黑体" panose="02010609060101010101" pitchFamily="49" charset="-122"/>
              </a:rPr>
              <a:t>模糊控制的优点：</a:t>
            </a:r>
            <a:endParaRPr lang="en-US" altLang="zh-CN" sz="2400" dirty="0" smtClean="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anose="05000000000000000000" pitchFamily="2" charset="2"/>
              <a:buChar char="u"/>
            </a:pPr>
            <a:r>
              <a:rPr lang="zh-CN" altLang="en-US" sz="2400" dirty="0" smtClean="0">
                <a:latin typeface="黑体" panose="02010609060101010101" pitchFamily="49" charset="-122"/>
                <a:ea typeface="黑体" panose="02010609060101010101" pitchFamily="49" charset="-122"/>
              </a:rPr>
              <a:t>设计时不需要建立被控制对象的数学模型，只要掌握人类的控制经验；</a:t>
            </a:r>
            <a:endParaRPr lang="en-US" altLang="zh-CN" sz="2400" dirty="0" smtClean="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系统的鲁棒性强</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尤其</a:t>
            </a:r>
            <a:r>
              <a:rPr lang="zh-CN" altLang="en-US" sz="2400" dirty="0" smtClean="0">
                <a:latin typeface="黑体" panose="02010609060101010101" pitchFamily="49" charset="-122"/>
                <a:ea typeface="黑体" panose="02010609060101010101" pitchFamily="49" charset="-122"/>
              </a:rPr>
              <a:t>适用于非线性时变、滞后系统的控制。</a:t>
            </a:r>
            <a:endParaRPr lang="en-US" altLang="zh-CN" sz="2400" dirty="0" smtClean="0">
              <a:latin typeface="黑体" panose="02010609060101010101" pitchFamily="49" charset="-122"/>
              <a:ea typeface="黑体" panose="02010609060101010101" pitchFamily="49" charset="-122"/>
            </a:endParaRPr>
          </a:p>
          <a:p>
            <a:pPr marL="0" indent="0" eaLnBrk="1" hangingPunct="1">
              <a:spcBef>
                <a:spcPct val="15000"/>
              </a:spcBef>
              <a:buClr>
                <a:schemeClr val="accent2"/>
              </a:buClr>
              <a:buSzPct val="70000"/>
              <a:buNone/>
            </a:pPr>
            <a:endParaRPr lang="en-US" altLang="zh-CN" sz="2400" dirty="0" smtClean="0">
              <a:latin typeface="黑体" panose="02010609060101010101" pitchFamily="49" charset="-122"/>
              <a:ea typeface="黑体" panose="02010609060101010101" pitchFamily="49" charset="-122"/>
            </a:endParaRPr>
          </a:p>
          <a:p>
            <a:pPr marL="0" indent="0" eaLnBrk="1" hangingPunct="1">
              <a:spcBef>
                <a:spcPct val="15000"/>
              </a:spcBef>
              <a:buClr>
                <a:schemeClr val="accent2"/>
              </a:buClr>
              <a:buSzPct val="70000"/>
              <a:buNone/>
            </a:pPr>
            <a:r>
              <a:rPr lang="zh-CN" altLang="en-US" sz="2400" dirty="0" smtClean="0">
                <a:latin typeface="黑体" panose="02010609060101010101" pitchFamily="49" charset="-122"/>
                <a:ea typeface="黑体" panose="02010609060101010101" pitchFamily="49" charset="-122"/>
              </a:rPr>
              <a:t>模糊控制的缺点</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anose="05000000000000000000" pitchFamily="2" charset="2"/>
              <a:buChar char="u"/>
            </a:pPr>
            <a:r>
              <a:rPr lang="zh-CN" altLang="en-US" sz="2400" dirty="0" smtClean="0">
                <a:latin typeface="黑体" panose="02010609060101010101" pitchFamily="49" charset="-122"/>
                <a:ea typeface="黑体" panose="02010609060101010101" pitchFamily="49" charset="-122"/>
              </a:rPr>
              <a:t>确立模糊化和解模糊的方法时，缺乏系统的方法，主要靠经验和试凑；</a:t>
            </a:r>
            <a:endParaRPr lang="en-US" altLang="zh-CN" sz="2400" dirty="0" smtClean="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总结模糊控制规律</a:t>
            </a:r>
            <a:r>
              <a:rPr lang="zh-CN" altLang="en-US" sz="2400" dirty="0" smtClean="0">
                <a:latin typeface="黑体" panose="02010609060101010101" pitchFamily="49" charset="-122"/>
                <a:ea typeface="黑体" panose="02010609060101010101" pitchFamily="49" charset="-122"/>
              </a:rPr>
              <a:t>有时比较困难；</a:t>
            </a:r>
            <a:endParaRPr lang="en-US" altLang="zh-CN" sz="2400" dirty="0" smtClean="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控制</a:t>
            </a:r>
            <a:r>
              <a:rPr lang="zh-CN" altLang="en-US" sz="2400" dirty="0" smtClean="0">
                <a:latin typeface="黑体" panose="02010609060101010101" pitchFamily="49" charset="-122"/>
                <a:ea typeface="黑体" panose="02010609060101010101" pitchFamily="49" charset="-122"/>
              </a:rPr>
              <a:t>规律一旦确定，不能在线调整，不能很好地适应情况的变化；</a:t>
            </a:r>
            <a:endParaRPr lang="en-US" altLang="zh-CN" sz="2400" dirty="0" smtClean="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模糊控制器</a:t>
            </a:r>
            <a:r>
              <a:rPr lang="zh-CN" altLang="en-US" sz="2400">
                <a:latin typeface="黑体" panose="02010609060101010101" pitchFamily="49" charset="-122"/>
                <a:ea typeface="黑体" panose="02010609060101010101" pitchFamily="49" charset="-122"/>
              </a:rPr>
              <a:t>由于</a:t>
            </a:r>
            <a:r>
              <a:rPr lang="zh-CN" altLang="en-US" sz="2400" smtClean="0">
                <a:latin typeface="黑体" panose="02010609060101010101" pitchFamily="49" charset="-122"/>
                <a:ea typeface="黑体" panose="02010609060101010101" pitchFamily="49" charset="-122"/>
              </a:rPr>
              <a:t>不具有积分环节</a:t>
            </a:r>
            <a:r>
              <a:rPr lang="zh-CN" altLang="en-US" sz="2400" dirty="0" smtClean="0">
                <a:latin typeface="黑体" panose="02010609060101010101" pitchFamily="49" charset="-122"/>
                <a:ea typeface="黑体" panose="02010609060101010101" pitchFamily="49" charset="-122"/>
              </a:rPr>
              <a:t>，因而稳态精度不高。</a:t>
            </a:r>
          </a:p>
          <a:p>
            <a:pPr eaLnBrk="1" hangingPunct="1">
              <a:spcBef>
                <a:spcPct val="15000"/>
              </a:spcBef>
              <a:buClr>
                <a:schemeClr val="accent2"/>
              </a:buClr>
              <a:buSzPct val="70000"/>
              <a:buFont typeface="Wingdings" pitchFamily="2" charset="2"/>
              <a:buChar char="Ø"/>
            </a:pPr>
            <a:endParaRPr lang="zh-CN" altLang="en-US" sz="2400" dirty="0" smtClean="0">
              <a:latin typeface="黑体" panose="02010609060101010101" pitchFamily="49" charset="-122"/>
              <a:ea typeface="黑体" panose="02010609060101010101" pitchFamily="49" charset="-122"/>
            </a:endParaRPr>
          </a:p>
          <a:p>
            <a:pPr eaLnBrk="1" hangingPunct="1">
              <a:spcBef>
                <a:spcPct val="15000"/>
              </a:spcBef>
              <a:buClr>
                <a:schemeClr val="accent2"/>
              </a:buClr>
              <a:buSzPct val="70000"/>
              <a:buFont typeface="Wingdings" pitchFamily="2" charset="2"/>
              <a:buChar char="Ø"/>
            </a:pPr>
            <a:endParaRPr lang="zh-CN" altLang="en-US" sz="2400" dirty="0" smtClean="0">
              <a:latin typeface="黑体" panose="02010609060101010101" pitchFamily="49" charset="-122"/>
              <a:ea typeface="黑体" panose="02010609060101010101" pitchFamily="49" charset="-122"/>
            </a:endParaRPr>
          </a:p>
        </p:txBody>
      </p:sp>
      <p:sp>
        <p:nvSpPr>
          <p:cNvPr id="20485" name="Rectangle 25"/>
          <p:cNvSpPr>
            <a:spLocks noGrp="1" noChangeArrowheads="1"/>
          </p:cNvSpPr>
          <p:nvPr>
            <p:ph type="title"/>
          </p:nvPr>
        </p:nvSpPr>
        <p:spPr>
          <a:xfrm>
            <a:off x="395288" y="260350"/>
            <a:ext cx="8569325" cy="576263"/>
          </a:xfrm>
        </p:spPr>
        <p:txBody>
          <a:bodyPr/>
          <a:lstStyle/>
          <a:p>
            <a:pPr eaLnBrk="1" hangingPunct="1"/>
            <a:r>
              <a:rPr lang="zh-CN" altLang="en-US" sz="4000" smtClean="0">
                <a:solidFill>
                  <a:schemeClr val="tx1"/>
                </a:solidFill>
                <a:ea typeface="黑体" pitchFamily="49" charset="-122"/>
              </a:rPr>
              <a:t>模糊控制</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47</a:t>
            </a:fld>
            <a:r>
              <a:rPr lang="en-US" altLang="zh-CN" smtClean="0"/>
              <a:t>/71</a:t>
            </a:r>
            <a:endParaRPr lang="en-US" altLang="zh-CN" dirty="0"/>
          </a:p>
        </p:txBody>
      </p:sp>
    </p:spTree>
    <p:extLst>
      <p:ext uri="{BB962C8B-B14F-4D97-AF65-F5344CB8AC3E}">
        <p14:creationId xmlns:p14="http://schemas.microsoft.com/office/powerpoint/2010/main" val="20729176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84213" y="260350"/>
            <a:ext cx="7772400" cy="504825"/>
          </a:xfrm>
        </p:spPr>
        <p:txBody>
          <a:bodyPr/>
          <a:lstStyle/>
          <a:p>
            <a:pPr eaLnBrk="1" hangingPunct="1"/>
            <a:r>
              <a:rPr lang="zh-CN" altLang="en-US" sz="4000" dirty="0" smtClean="0">
                <a:solidFill>
                  <a:schemeClr val="tx1"/>
                </a:solidFill>
                <a:ea typeface="黑体" pitchFamily="49" charset="-122"/>
              </a:rPr>
              <a:t>基于神经元网络的控制</a:t>
            </a:r>
          </a:p>
        </p:txBody>
      </p:sp>
      <p:sp>
        <p:nvSpPr>
          <p:cNvPr id="22532" name="Rectangle 3"/>
          <p:cNvSpPr>
            <a:spLocks noGrp="1" noChangeArrowheads="1"/>
          </p:cNvSpPr>
          <p:nvPr>
            <p:ph type="body" sz="half" idx="1"/>
          </p:nvPr>
        </p:nvSpPr>
        <p:spPr>
          <a:xfrm>
            <a:off x="250825" y="981075"/>
            <a:ext cx="8207375" cy="5327650"/>
          </a:xfrm>
          <a:noFill/>
        </p:spPr>
        <p:txBody>
          <a:bodyPr/>
          <a:lstStyle/>
          <a:p>
            <a:pPr eaLnBrk="1" hangingPunct="1">
              <a:buClr>
                <a:schemeClr val="accent2"/>
              </a:buClr>
              <a:buSzPct val="70000"/>
              <a:buFont typeface="Wingdings" pitchFamily="2" charset="2"/>
              <a:buChar char="Ø"/>
            </a:pPr>
            <a:r>
              <a:rPr lang="zh-CN" altLang="en-US" sz="2400" dirty="0" smtClean="0">
                <a:latin typeface="黑体" pitchFamily="49" charset="-122"/>
                <a:ea typeface="黑体" pitchFamily="49" charset="-122"/>
              </a:rPr>
              <a:t>一类将神经网络用于控制器，另一类将神经网络用于对象的建模</a:t>
            </a:r>
          </a:p>
          <a:p>
            <a:pPr eaLnBrk="1" hangingPunct="1">
              <a:buClr>
                <a:schemeClr val="accent2"/>
              </a:buClr>
              <a:buSzPct val="70000"/>
              <a:buFont typeface="Wingdings" pitchFamily="2" charset="2"/>
              <a:buChar char="Ø"/>
            </a:pPr>
            <a:r>
              <a:rPr lang="zh-CN" altLang="en-US" sz="2400" dirty="0" smtClean="0">
                <a:ea typeface="黑体" pitchFamily="49" charset="-122"/>
              </a:rPr>
              <a:t>机器人控制常用的神经网络有</a:t>
            </a:r>
            <a:r>
              <a:rPr lang="en-US" altLang="zh-CN" sz="2400" dirty="0" smtClean="0">
                <a:ea typeface="黑体" pitchFamily="49" charset="-122"/>
              </a:rPr>
              <a:t>BP</a:t>
            </a:r>
            <a:r>
              <a:rPr lang="zh-CN" altLang="en-US" sz="2400" dirty="0" smtClean="0">
                <a:ea typeface="黑体" pitchFamily="49" charset="-122"/>
              </a:rPr>
              <a:t>网络和小脑模型神经网络</a:t>
            </a:r>
            <a:r>
              <a:rPr lang="en-US" altLang="zh-CN" sz="2400" dirty="0" smtClean="0">
                <a:ea typeface="黑体" pitchFamily="49" charset="-122"/>
              </a:rPr>
              <a:t>(CMAC)</a:t>
            </a:r>
            <a:r>
              <a:rPr lang="zh-CN" altLang="en-US" sz="2400" dirty="0" smtClean="0">
                <a:ea typeface="黑体" pitchFamily="49" charset="-122"/>
              </a:rPr>
              <a:t>等，其中</a:t>
            </a:r>
            <a:r>
              <a:rPr lang="en-US" altLang="zh-CN" sz="2400" dirty="0" smtClean="0">
                <a:ea typeface="黑体" pitchFamily="49" charset="-122"/>
              </a:rPr>
              <a:t>BP</a:t>
            </a:r>
            <a:r>
              <a:rPr lang="zh-CN" altLang="en-US" sz="2400" dirty="0" smtClean="0">
                <a:ea typeface="黑体" pitchFamily="49" charset="-122"/>
              </a:rPr>
              <a:t>网络包括高斯函数基、径向基</a:t>
            </a:r>
            <a:r>
              <a:rPr lang="en-US" altLang="zh-CN" sz="2400" dirty="0" smtClean="0">
                <a:ea typeface="黑体" pitchFamily="49" charset="-122"/>
              </a:rPr>
              <a:t>(RBF)</a:t>
            </a:r>
            <a:r>
              <a:rPr lang="zh-CN" altLang="en-US" sz="2400" dirty="0" smtClean="0">
                <a:ea typeface="黑体" pitchFamily="49" charset="-122"/>
              </a:rPr>
              <a:t>等神经网络</a:t>
            </a:r>
          </a:p>
          <a:p>
            <a:pPr eaLnBrk="1" hangingPunct="1">
              <a:buClr>
                <a:schemeClr val="accent2"/>
              </a:buClr>
              <a:buSzPct val="70000"/>
              <a:buFont typeface="Wingdings" pitchFamily="2" charset="2"/>
              <a:buChar char="Ø"/>
            </a:pPr>
            <a:r>
              <a:rPr lang="zh-CN" altLang="en-US" sz="2400" dirty="0" smtClean="0">
                <a:ea typeface="黑体" pitchFamily="49" charset="-122"/>
              </a:rPr>
              <a:t>神经网络学习算法：有监督学习、无监督学习和增强</a:t>
            </a:r>
            <a:r>
              <a:rPr lang="en-US" altLang="zh-CN" sz="2400" dirty="0" smtClean="0">
                <a:ea typeface="黑体" pitchFamily="49" charset="-122"/>
              </a:rPr>
              <a:t>(</a:t>
            </a:r>
            <a:r>
              <a:rPr lang="zh-CN" altLang="en-US" sz="2400" dirty="0" smtClean="0">
                <a:ea typeface="黑体" pitchFamily="49" charset="-122"/>
              </a:rPr>
              <a:t>强化</a:t>
            </a:r>
            <a:r>
              <a:rPr lang="en-US" altLang="zh-CN" sz="2400" dirty="0" smtClean="0">
                <a:ea typeface="黑体" pitchFamily="49" charset="-122"/>
              </a:rPr>
              <a:t>)</a:t>
            </a:r>
            <a:r>
              <a:rPr lang="zh-CN" altLang="en-US" sz="2400" dirty="0" smtClean="0">
                <a:ea typeface="黑体" pitchFamily="49" charset="-122"/>
              </a:rPr>
              <a:t>学习等 </a:t>
            </a:r>
          </a:p>
          <a:p>
            <a:pPr eaLnBrk="1" hangingPunct="1">
              <a:buClr>
                <a:schemeClr val="accent2"/>
              </a:buClr>
              <a:buSzPct val="70000"/>
              <a:buFont typeface="Wingdings" pitchFamily="2" charset="2"/>
              <a:buChar char="Ø"/>
            </a:pPr>
            <a:r>
              <a:rPr lang="zh-CN" altLang="en-US" sz="2400" dirty="0" smtClean="0">
                <a:ea typeface="黑体" pitchFamily="49" charset="-122"/>
              </a:rPr>
              <a:t>神经网络与模糊控制相结合，具有以下形式：</a:t>
            </a:r>
          </a:p>
          <a:p>
            <a:pPr lvl="1" eaLnBrk="1" hangingPunct="1"/>
            <a:r>
              <a:rPr lang="zh-CN" altLang="en-US" sz="2400" dirty="0" smtClean="0">
                <a:ea typeface="黑体" pitchFamily="49" charset="-122"/>
              </a:rPr>
              <a:t>利用神经网络获取知识和提取规则</a:t>
            </a:r>
          </a:p>
          <a:p>
            <a:pPr lvl="1" eaLnBrk="1" hangingPunct="1"/>
            <a:r>
              <a:rPr lang="zh-CN" altLang="en-US" sz="2400" dirty="0" smtClean="0">
                <a:ea typeface="黑体" pitchFamily="49" charset="-122"/>
              </a:rPr>
              <a:t>利用神经网络分配模糊规则</a:t>
            </a:r>
          </a:p>
          <a:p>
            <a:pPr lvl="1" eaLnBrk="1" hangingPunct="1"/>
            <a:r>
              <a:rPr lang="zh-CN" altLang="en-US" sz="2400" dirty="0" smtClean="0">
                <a:ea typeface="黑体" pitchFamily="49" charset="-122"/>
              </a:rPr>
              <a:t>利用神经网络生成隶属函数</a:t>
            </a:r>
          </a:p>
          <a:p>
            <a:pPr lvl="1" eaLnBrk="1" hangingPunct="1"/>
            <a:r>
              <a:rPr lang="zh-CN" altLang="en-US" sz="2400" dirty="0" smtClean="0">
                <a:ea typeface="黑体" pitchFamily="49" charset="-122"/>
              </a:rPr>
              <a:t>利用神经网络在线修正隶属函数</a:t>
            </a:r>
          </a:p>
        </p:txBody>
      </p:sp>
      <p:sp>
        <p:nvSpPr>
          <p:cNvPr id="22533" name="Rectangle 4"/>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2534"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pic>
        <p:nvPicPr>
          <p:cNvPr id="22535" name="Picture 6" descr="DrawingNN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67400" y="4349750"/>
            <a:ext cx="3048000" cy="2247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p>
            <a:pPr>
              <a:defRPr/>
            </a:pPr>
            <a:fld id="{3D84801D-96EB-4B90-B032-4115C99A5283}" type="slidenum">
              <a:rPr lang="en-US" altLang="zh-CN" smtClean="0"/>
              <a:pPr>
                <a:defRPr/>
              </a:pPr>
              <a:t>48</a:t>
            </a:fld>
            <a:r>
              <a:rPr lang="en-US" altLang="zh-CN" smtClean="0"/>
              <a:t>/71</a:t>
            </a:r>
          </a:p>
          <a:p>
            <a:pPr>
              <a:defRPr/>
            </a:pPr>
            <a:endParaRPr lang="en-US" altLang="zh-C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sz="half" idx="1"/>
          </p:nvPr>
        </p:nvSpPr>
        <p:spPr>
          <a:xfrm>
            <a:off x="971550" y="1049338"/>
            <a:ext cx="7489825" cy="1096962"/>
          </a:xfrm>
        </p:spPr>
        <p:txBody>
          <a:bodyPr/>
          <a:lstStyle/>
          <a:p>
            <a:pPr marL="0" indent="0">
              <a:buNone/>
            </a:pPr>
            <a:r>
              <a:rPr kumimoji="1" lang="zh-CN" altLang="en-US" sz="2400" dirty="0">
                <a:ea typeface="黑体" panose="02010609060101010101" pitchFamily="49" charset="-122"/>
              </a:rPr>
              <a:t>三层</a:t>
            </a:r>
            <a:r>
              <a:rPr kumimoji="1" lang="en-US" altLang="zh-CN" sz="2400" dirty="0">
                <a:ea typeface="黑体" panose="02010609060101010101" pitchFamily="49" charset="-122"/>
              </a:rPr>
              <a:t>BP</a:t>
            </a:r>
            <a:r>
              <a:rPr kumimoji="1" lang="zh-CN" altLang="en-US" sz="2400" dirty="0">
                <a:ea typeface="黑体" panose="02010609060101010101" pitchFamily="49" charset="-122"/>
              </a:rPr>
              <a:t>网络</a:t>
            </a:r>
          </a:p>
        </p:txBody>
      </p:sp>
      <p:sp>
        <p:nvSpPr>
          <p:cNvPr id="5124" name="Rectangle 4"/>
          <p:cNvSpPr>
            <a:spLocks noChangeArrowheads="1"/>
          </p:cNvSpPr>
          <p:nvPr/>
        </p:nvSpPr>
        <p:spPr bwMode="auto">
          <a:xfrm>
            <a:off x="0" y="2709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p:pic>
        <p:nvPicPr>
          <p:cNvPr id="624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979" t="21667" r="9271" b="14629"/>
          <a:stretch/>
        </p:blipFill>
        <p:spPr bwMode="auto">
          <a:xfrm>
            <a:off x="973796" y="1619249"/>
            <a:ext cx="7370104" cy="4495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3D84801D-96EB-4B90-B032-4115C99A5283}" type="slidenum">
              <a:rPr lang="en-US" altLang="zh-CN" smtClean="0"/>
              <a:pPr>
                <a:defRPr/>
              </a:pPr>
              <a:t>49</a:t>
            </a:fld>
            <a:r>
              <a:rPr lang="en-US" altLang="zh-CN" smtClean="0"/>
              <a:t>/71</a:t>
            </a:r>
          </a:p>
          <a:p>
            <a:pPr>
              <a:defRPr/>
            </a:pPr>
            <a:endParaRPr lang="en-US" altLang="zh-CN" dirty="0"/>
          </a:p>
        </p:txBody>
      </p:sp>
    </p:spTree>
    <p:extLst>
      <p:ext uri="{BB962C8B-B14F-4D97-AF65-F5344CB8AC3E}">
        <p14:creationId xmlns:p14="http://schemas.microsoft.com/office/powerpoint/2010/main" val="3083373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a:xfrm>
            <a:off x="733425" y="319088"/>
            <a:ext cx="7772400" cy="557212"/>
          </a:xfrm>
          <a:noFill/>
        </p:spPr>
        <p:txBody>
          <a:bodyPr/>
          <a:lstStyle/>
          <a:p>
            <a:pPr eaLnBrk="1" hangingPunct="1"/>
            <a:r>
              <a:rPr lang="zh-CN" altLang="en-US" sz="2800" smtClean="0">
                <a:latin typeface="+mn-lt"/>
                <a:ea typeface="黑体" panose="02010609060101010101" pitchFamily="49" charset="-122"/>
              </a:rPr>
              <a:t>机器人的柔顺控制</a:t>
            </a:r>
          </a:p>
        </p:txBody>
      </p:sp>
      <p:grpSp>
        <p:nvGrpSpPr>
          <p:cNvPr id="7172" name="Group 5"/>
          <p:cNvGrpSpPr>
            <a:grpSpLocks/>
          </p:cNvGrpSpPr>
          <p:nvPr/>
        </p:nvGrpSpPr>
        <p:grpSpPr bwMode="auto">
          <a:xfrm>
            <a:off x="3094038" y="1238250"/>
            <a:ext cx="3794125" cy="809625"/>
            <a:chOff x="128" y="2487"/>
            <a:chExt cx="2390" cy="510"/>
          </a:xfrm>
        </p:grpSpPr>
        <p:sp>
          <p:nvSpPr>
            <p:cNvPr id="7177" name="Line 6"/>
            <p:cNvSpPr>
              <a:spLocks noChangeShapeType="1"/>
            </p:cNvSpPr>
            <p:nvPr/>
          </p:nvSpPr>
          <p:spPr bwMode="auto">
            <a:xfrm>
              <a:off x="165" y="2752"/>
              <a:ext cx="15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78" name="AutoShape 7"/>
            <p:cNvSpPr>
              <a:spLocks noChangeArrowheads="1"/>
            </p:cNvSpPr>
            <p:nvPr/>
          </p:nvSpPr>
          <p:spPr bwMode="auto">
            <a:xfrm>
              <a:off x="320" y="2697"/>
              <a:ext cx="119" cy="110"/>
            </a:xfrm>
            <a:prstGeom prst="flowChartSummingJunction">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latin typeface="+mn-lt"/>
                <a:ea typeface="黑体" panose="02010609060101010101" pitchFamily="49" charset="-122"/>
              </a:endParaRPr>
            </a:p>
          </p:txBody>
        </p:sp>
        <p:sp>
          <p:nvSpPr>
            <p:cNvPr id="7179" name="Line 8"/>
            <p:cNvSpPr>
              <a:spLocks noChangeShapeType="1"/>
            </p:cNvSpPr>
            <p:nvPr/>
          </p:nvSpPr>
          <p:spPr bwMode="auto">
            <a:xfrm>
              <a:off x="449" y="2761"/>
              <a:ext cx="15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7180" name="Object 9"/>
            <p:cNvGraphicFramePr>
              <a:graphicFrameLocks noChangeAspect="1"/>
            </p:cNvGraphicFramePr>
            <p:nvPr/>
          </p:nvGraphicFramePr>
          <p:xfrm>
            <a:off x="604" y="2662"/>
            <a:ext cx="167" cy="213"/>
          </p:xfrm>
          <a:graphic>
            <a:graphicData uri="http://schemas.openxmlformats.org/presentationml/2006/ole">
              <mc:AlternateContent xmlns:mc="http://schemas.openxmlformats.org/markup-compatibility/2006">
                <mc:Choice xmlns:v="urn:schemas-microsoft-com:vml" Requires="v">
                  <p:oleObj spid="_x0000_s7713" name="Equation" r:id="rId3" imgW="139579" imgH="177646" progId="Equation.3">
                    <p:embed/>
                  </p:oleObj>
                </mc:Choice>
                <mc:Fallback>
                  <p:oleObj name="Equation" r:id="rId3" imgW="139579" imgH="177646"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 y="2662"/>
                          <a:ext cx="167" cy="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1" name="Line 10"/>
            <p:cNvSpPr>
              <a:spLocks noChangeShapeType="1"/>
            </p:cNvSpPr>
            <p:nvPr/>
          </p:nvSpPr>
          <p:spPr bwMode="auto">
            <a:xfrm>
              <a:off x="778" y="2770"/>
              <a:ext cx="15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7182" name="Object 11"/>
            <p:cNvGraphicFramePr>
              <a:graphicFrameLocks noChangeAspect="1"/>
            </p:cNvGraphicFramePr>
            <p:nvPr/>
          </p:nvGraphicFramePr>
          <p:xfrm>
            <a:off x="926" y="2633"/>
            <a:ext cx="282" cy="299"/>
          </p:xfrm>
          <a:graphic>
            <a:graphicData uri="http://schemas.openxmlformats.org/presentationml/2006/ole">
              <mc:AlternateContent xmlns:mc="http://schemas.openxmlformats.org/markup-compatibility/2006">
                <mc:Choice xmlns:v="urn:schemas-microsoft-com:vml" Requires="v">
                  <p:oleObj spid="_x0000_s7714" name="Equation" r:id="rId5" imgW="228600" imgH="241300" progId="Equation.3">
                    <p:embed/>
                  </p:oleObj>
                </mc:Choice>
                <mc:Fallback>
                  <p:oleObj name="Equation" r:id="rId5" imgW="228600" imgH="2413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 y="2633"/>
                          <a:ext cx="282" cy="2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3" name="Line 12"/>
            <p:cNvSpPr>
              <a:spLocks noChangeShapeType="1"/>
            </p:cNvSpPr>
            <p:nvPr/>
          </p:nvSpPr>
          <p:spPr bwMode="auto">
            <a:xfrm>
              <a:off x="1226" y="2770"/>
              <a:ext cx="14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7184" name="Object 13"/>
            <p:cNvGraphicFramePr>
              <a:graphicFrameLocks noChangeAspect="1"/>
            </p:cNvGraphicFramePr>
            <p:nvPr/>
          </p:nvGraphicFramePr>
          <p:xfrm>
            <a:off x="1371" y="2656"/>
            <a:ext cx="279" cy="279"/>
          </p:xfrm>
          <a:graphic>
            <a:graphicData uri="http://schemas.openxmlformats.org/presentationml/2006/ole">
              <mc:AlternateContent xmlns:mc="http://schemas.openxmlformats.org/markup-compatibility/2006">
                <mc:Choice xmlns:v="urn:schemas-microsoft-com:vml" Requires="v">
                  <p:oleObj spid="_x0000_s7715" name="Equation" r:id="rId7" imgW="203024" imgH="203024" progId="Equation.3">
                    <p:embed/>
                  </p:oleObj>
                </mc:Choice>
                <mc:Fallback>
                  <p:oleObj name="Equation" r:id="rId7" imgW="203024" imgH="203024"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 y="2656"/>
                          <a:ext cx="279" cy="2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5" name="Text Box 14"/>
            <p:cNvSpPr txBox="1">
              <a:spLocks noChangeArrowheads="1"/>
            </p:cNvSpPr>
            <p:nvPr/>
          </p:nvSpPr>
          <p:spPr bwMode="auto">
            <a:xfrm>
              <a:off x="1809" y="2652"/>
              <a:ext cx="476"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800">
                  <a:latin typeface="+mn-lt"/>
                  <a:ea typeface="黑体" panose="02010609060101010101" pitchFamily="49" charset="-122"/>
                </a:rPr>
                <a:t>机械手</a:t>
              </a:r>
            </a:p>
          </p:txBody>
        </p:sp>
        <p:sp>
          <p:nvSpPr>
            <p:cNvPr id="7186" name="Line 15"/>
            <p:cNvSpPr>
              <a:spLocks noChangeShapeType="1"/>
            </p:cNvSpPr>
            <p:nvPr/>
          </p:nvSpPr>
          <p:spPr bwMode="auto">
            <a:xfrm>
              <a:off x="1665" y="2780"/>
              <a:ext cx="14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87" name="Line 16"/>
            <p:cNvSpPr>
              <a:spLocks noChangeShapeType="1"/>
            </p:cNvSpPr>
            <p:nvPr/>
          </p:nvSpPr>
          <p:spPr bwMode="auto">
            <a:xfrm>
              <a:off x="2296" y="2761"/>
              <a:ext cx="14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88" name="Line 17"/>
            <p:cNvSpPr>
              <a:spLocks noChangeShapeType="1"/>
            </p:cNvSpPr>
            <p:nvPr/>
          </p:nvSpPr>
          <p:spPr bwMode="auto">
            <a:xfrm flipV="1">
              <a:off x="2341" y="2487"/>
              <a:ext cx="0"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89" name="Line 18"/>
            <p:cNvSpPr>
              <a:spLocks noChangeShapeType="1"/>
            </p:cNvSpPr>
            <p:nvPr/>
          </p:nvSpPr>
          <p:spPr bwMode="auto">
            <a:xfrm flipH="1">
              <a:off x="375" y="2487"/>
              <a:ext cx="19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90" name="Line 19"/>
            <p:cNvSpPr>
              <a:spLocks noChangeShapeType="1"/>
            </p:cNvSpPr>
            <p:nvPr/>
          </p:nvSpPr>
          <p:spPr bwMode="auto">
            <a:xfrm>
              <a:off x="375" y="2487"/>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7191" name="Object 20"/>
            <p:cNvGraphicFramePr>
              <a:graphicFrameLocks noChangeAspect="1"/>
            </p:cNvGraphicFramePr>
            <p:nvPr/>
          </p:nvGraphicFramePr>
          <p:xfrm>
            <a:off x="1655" y="2523"/>
            <a:ext cx="167" cy="198"/>
          </p:xfrm>
          <a:graphic>
            <a:graphicData uri="http://schemas.openxmlformats.org/presentationml/2006/ole">
              <mc:AlternateContent xmlns:mc="http://schemas.openxmlformats.org/markup-compatibility/2006">
                <mc:Choice xmlns:v="urn:schemas-microsoft-com:vml" Requires="v">
                  <p:oleObj spid="_x0000_s7716" name="Equation" r:id="rId9" imgW="139579" imgH="164957" progId="Equation.3">
                    <p:embed/>
                  </p:oleObj>
                </mc:Choice>
                <mc:Fallback>
                  <p:oleObj name="Equation" r:id="rId9" imgW="139579" imgH="164957"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5" y="2523"/>
                          <a:ext cx="167"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2" name="Object 21"/>
            <p:cNvGraphicFramePr>
              <a:graphicFrameLocks noChangeAspect="1"/>
            </p:cNvGraphicFramePr>
            <p:nvPr/>
          </p:nvGraphicFramePr>
          <p:xfrm>
            <a:off x="2367" y="2523"/>
            <a:ext cx="151" cy="198"/>
          </p:xfrm>
          <a:graphic>
            <a:graphicData uri="http://schemas.openxmlformats.org/presentationml/2006/ole">
              <mc:AlternateContent xmlns:mc="http://schemas.openxmlformats.org/markup-compatibility/2006">
                <mc:Choice xmlns:v="urn:schemas-microsoft-com:vml" Requires="v">
                  <p:oleObj spid="_x0000_s7717" name="Equation" r:id="rId11" imgW="126780" imgH="164814" progId="Equation.3">
                    <p:embed/>
                  </p:oleObj>
                </mc:Choice>
                <mc:Fallback>
                  <p:oleObj name="Equation" r:id="rId11" imgW="126780" imgH="164814"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7" y="2523"/>
                          <a:ext cx="151"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3" name="Object 22"/>
            <p:cNvGraphicFramePr>
              <a:graphicFrameLocks noChangeAspect="1"/>
            </p:cNvGraphicFramePr>
            <p:nvPr/>
          </p:nvGraphicFramePr>
          <p:xfrm>
            <a:off x="128" y="2723"/>
            <a:ext cx="212" cy="274"/>
          </p:xfrm>
          <a:graphic>
            <a:graphicData uri="http://schemas.openxmlformats.org/presentationml/2006/ole">
              <mc:AlternateContent xmlns:mc="http://schemas.openxmlformats.org/markup-compatibility/2006">
                <mc:Choice xmlns:v="urn:schemas-microsoft-com:vml" Requires="v">
                  <p:oleObj spid="_x0000_s7718" name="Equation" r:id="rId13" imgW="177646" imgH="228402" progId="Equation.3">
                    <p:embed/>
                  </p:oleObj>
                </mc:Choice>
                <mc:Fallback>
                  <p:oleObj name="Equation" r:id="rId13" imgW="177646" imgH="228402"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 y="2723"/>
                          <a:ext cx="212"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4" name="Line 23"/>
            <p:cNvSpPr>
              <a:spLocks noChangeShapeType="1"/>
            </p:cNvSpPr>
            <p:nvPr/>
          </p:nvSpPr>
          <p:spPr bwMode="auto">
            <a:xfrm>
              <a:off x="284" y="2569"/>
              <a:ext cx="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95" name="Line 24"/>
            <p:cNvSpPr>
              <a:spLocks noChangeShapeType="1"/>
            </p:cNvSpPr>
            <p:nvPr/>
          </p:nvSpPr>
          <p:spPr bwMode="auto">
            <a:xfrm>
              <a:off x="174" y="2661"/>
              <a:ext cx="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7196" name="Line 25"/>
            <p:cNvSpPr>
              <a:spLocks noChangeShapeType="1"/>
            </p:cNvSpPr>
            <p:nvPr/>
          </p:nvSpPr>
          <p:spPr bwMode="auto">
            <a:xfrm>
              <a:off x="210" y="2615"/>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pSp>
      <p:sp>
        <p:nvSpPr>
          <p:cNvPr id="7173" name="Rectangle 26"/>
          <p:cNvSpPr>
            <a:spLocks noChangeArrowheads="1"/>
          </p:cNvSpPr>
          <p:nvPr/>
        </p:nvSpPr>
        <p:spPr bwMode="auto">
          <a:xfrm>
            <a:off x="827088" y="137477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latin typeface="+mn-lt"/>
                <a:ea typeface="黑体" panose="02010609060101010101" pitchFamily="49" charset="-122"/>
              </a:rPr>
              <a:t>主动刚性控制</a:t>
            </a:r>
          </a:p>
        </p:txBody>
      </p:sp>
      <p:pic>
        <p:nvPicPr>
          <p:cNvPr id="7174" name="Picture 27" descr="Image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8363" y="2341563"/>
            <a:ext cx="7745412"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29"/>
          <p:cNvSpPr>
            <a:spLocks noChangeArrowheads="1"/>
          </p:cNvSpPr>
          <p:nvPr/>
        </p:nvSpPr>
        <p:spPr bwMode="auto">
          <a:xfrm>
            <a:off x="2571750" y="4565650"/>
            <a:ext cx="1727200" cy="668338"/>
          </a:xfrm>
          <a:prstGeom prst="rect">
            <a:avLst/>
          </a:prstGeom>
          <a:noFill/>
          <a:ln w="285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latin typeface="+mn-lt"/>
              <a:ea typeface="黑体" panose="02010609060101010101" pitchFamily="49" charset="-122"/>
            </a:endParaRPr>
          </a:p>
        </p:txBody>
      </p:sp>
      <p:sp>
        <p:nvSpPr>
          <p:cNvPr id="7176" name="Rectangle 30"/>
          <p:cNvSpPr>
            <a:spLocks noChangeArrowheads="1"/>
          </p:cNvSpPr>
          <p:nvPr/>
        </p:nvSpPr>
        <p:spPr bwMode="auto">
          <a:xfrm>
            <a:off x="846138" y="2146300"/>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latin typeface="+mn-lt"/>
                <a:ea typeface="黑体" panose="02010609060101010101" pitchFamily="49" charset="-122"/>
              </a:rPr>
              <a:t>R-C</a:t>
            </a:r>
            <a:r>
              <a:rPr lang="zh-CN" altLang="en-US" sz="2400">
                <a:latin typeface="+mn-lt"/>
                <a:ea typeface="黑体" panose="02010609060101010101" pitchFamily="49" charset="-122"/>
              </a:rPr>
              <a:t>力和位置混合控制</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755650" y="1341438"/>
            <a:ext cx="8101013" cy="4114800"/>
          </a:xfrm>
        </p:spPr>
        <p:txBody>
          <a:bodyPr/>
          <a:lstStyle/>
          <a:p>
            <a:r>
              <a:rPr lang="zh-CN" altLang="en-US" sz="2400" dirty="0">
                <a:latin typeface="黑体" panose="02010609060101010101" pitchFamily="49" charset="-122"/>
                <a:ea typeface="黑体" panose="02010609060101010101" pitchFamily="49" charset="-122"/>
              </a:rPr>
              <a:t>激活函数</a:t>
            </a:r>
          </a:p>
          <a:p>
            <a:pPr lvl="1"/>
            <a:r>
              <a:rPr lang="zh-CN" altLang="en-US" sz="2400" dirty="0">
                <a:latin typeface="黑体" panose="02010609060101010101" pitchFamily="49" charset="-122"/>
                <a:ea typeface="黑体" panose="02010609060101010101" pitchFamily="49" charset="-122"/>
              </a:rPr>
              <a:t>必须处处可导</a:t>
            </a:r>
          </a:p>
          <a:p>
            <a:pPr lvl="2"/>
            <a:r>
              <a:rPr lang="zh-CN" altLang="en-US" dirty="0">
                <a:latin typeface="黑体" panose="02010609060101010101" pitchFamily="49" charset="-122"/>
                <a:ea typeface="黑体" panose="02010609060101010101" pitchFamily="49" charset="-122"/>
              </a:rPr>
              <a:t>一般都使用</a:t>
            </a:r>
            <a:r>
              <a:rPr lang="en-US" altLang="zh-CN" dirty="0">
                <a:ea typeface="黑体" panose="02010609060101010101" pitchFamily="49" charset="-122"/>
              </a:rPr>
              <a:t>S</a:t>
            </a:r>
            <a:r>
              <a:rPr lang="zh-CN" altLang="en-US" dirty="0">
                <a:latin typeface="黑体" panose="02010609060101010101" pitchFamily="49" charset="-122"/>
                <a:ea typeface="黑体" panose="02010609060101010101" pitchFamily="49" charset="-122"/>
              </a:rPr>
              <a:t>型函数  </a:t>
            </a:r>
          </a:p>
          <a:p>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使用</a:t>
            </a:r>
            <a:r>
              <a:rPr lang="en-US" altLang="zh-CN" sz="2400" dirty="0">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型激活函数时</a:t>
            </a:r>
            <a:r>
              <a:rPr lang="en-US" altLang="zh-CN" sz="2400" dirty="0">
                <a:ea typeface="黑体" panose="02010609060101010101" pitchFamily="49" charset="-122"/>
              </a:rPr>
              <a:t>BP</a:t>
            </a:r>
            <a:r>
              <a:rPr lang="zh-CN" altLang="en-US" sz="2400" dirty="0">
                <a:latin typeface="黑体" panose="02010609060101010101" pitchFamily="49" charset="-122"/>
                <a:ea typeface="黑体" panose="02010609060101010101" pitchFamily="49" charset="-122"/>
              </a:rPr>
              <a:t>网络输入与输出关系</a:t>
            </a:r>
          </a:p>
          <a:p>
            <a:pPr lvl="1"/>
            <a:r>
              <a:rPr lang="zh-CN" altLang="en-US" sz="2400" dirty="0">
                <a:latin typeface="黑体" panose="02010609060101010101" pitchFamily="49" charset="-122"/>
                <a:ea typeface="黑体" panose="02010609060101010101" pitchFamily="49" charset="-122"/>
              </a:rPr>
              <a:t>输入</a:t>
            </a:r>
          </a:p>
          <a:p>
            <a:pPr lvl="1"/>
            <a:endParaRPr lang="zh-CN" altLang="en-US" sz="2400" dirty="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输出</a:t>
            </a:r>
          </a:p>
          <a:p>
            <a:pPr lvl="1"/>
            <a:endParaRPr lang="en-US" altLang="zh-CN" sz="2400" dirty="0">
              <a:latin typeface="黑体" panose="02010609060101010101" pitchFamily="49" charset="-122"/>
              <a:ea typeface="黑体" panose="02010609060101010101" pitchFamily="49" charset="-122"/>
            </a:endParaRPr>
          </a:p>
        </p:txBody>
      </p:sp>
      <p:sp>
        <p:nvSpPr>
          <p:cNvPr id="6148" name="Rectangle 4"/>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150" name="Rectangle 6"/>
          <p:cNvSpPr>
            <a:spLocks noChangeArrowheads="1"/>
          </p:cNvSpPr>
          <p:nvPr/>
        </p:nvSpPr>
        <p:spPr bwMode="auto">
          <a:xfrm>
            <a:off x="0" y="3230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p:pic>
        <p:nvPicPr>
          <p:cNvPr id="41991" name="Picture 7" descr="https://upload.wikimedia.org/wikipedia/commons/thumb/8/88/Logistic-curve.svg/600px-Logistic-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554" y="1264350"/>
            <a:ext cx="3863339" cy="2575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815340" y="2697480"/>
                <a:ext cx="4800918" cy="11424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d>
                        <m:dPr>
                          <m:ctrlPr>
                            <a:rPr lang="en-US" altLang="zh-CN" i="1" smtClean="0">
                              <a:latin typeface="Cambria Math"/>
                            </a:rPr>
                          </m:ctrlPr>
                        </m:dPr>
                        <m:e>
                          <m:r>
                            <a:rPr lang="en-US" altLang="zh-CN" b="0" i="1" smtClean="0">
                              <a:latin typeface="Cambria Math"/>
                            </a:rPr>
                            <m:t>𝑥</m:t>
                          </m:r>
                        </m:e>
                      </m:d>
                      <m:r>
                        <a:rPr lang="en-US" altLang="zh-CN" b="0" i="1" smtClean="0">
                          <a:latin typeface="Cambria Math"/>
                        </a:rPr>
                        <m:t>=</m:t>
                      </m:r>
                      <m:f>
                        <m:fPr>
                          <m:ctrlPr>
                            <a:rPr lang="en-US" altLang="zh-CN" i="1" smtClean="0">
                              <a:latin typeface="Cambria Math"/>
                            </a:rPr>
                          </m:ctrlPr>
                        </m:fPr>
                        <m:num>
                          <m:r>
                            <a:rPr lang="en-US" altLang="zh-CN" b="0" i="1" smtClean="0">
                              <a:latin typeface="Cambria Math"/>
                            </a:rPr>
                            <m:t>1</m:t>
                          </m:r>
                        </m:num>
                        <m:den>
                          <m:r>
                            <a:rPr lang="en-US" altLang="zh-CN" b="0" i="1" smtClean="0">
                              <a:latin typeface="Cambria Math"/>
                            </a:rPr>
                            <m:t>1+</m:t>
                          </m:r>
                          <m:sSup>
                            <m:sSupPr>
                              <m:ctrlPr>
                                <a:rPr lang="en-US" altLang="zh-CN" i="1" smtClean="0">
                                  <a:latin typeface="Cambria Math"/>
                                </a:rPr>
                              </m:ctrlPr>
                            </m:sSupPr>
                            <m:e>
                              <m:r>
                                <a:rPr lang="en-US" altLang="zh-CN" b="0" i="1" smtClean="0">
                                  <a:latin typeface="Cambria Math"/>
                                </a:rPr>
                                <m:t>𝑒</m:t>
                              </m:r>
                            </m:e>
                            <m:sup>
                              <m:r>
                                <a:rPr lang="en-US" altLang="zh-CN" b="0" i="1" smtClean="0">
                                  <a:latin typeface="Cambria Math"/>
                                </a:rPr>
                                <m:t>−</m:t>
                              </m:r>
                              <m:r>
                                <a:rPr lang="en-US" altLang="zh-CN" b="0" i="1" smtClean="0">
                                  <a:latin typeface="Cambria Math"/>
                                </a:rPr>
                                <m:t>𝑥</m:t>
                              </m:r>
                            </m:sup>
                          </m:sSup>
                        </m:den>
                      </m:f>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815340" y="2697480"/>
                <a:ext cx="4800918" cy="1142429"/>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5"/>
              <p:cNvSpPr txBox="1">
                <a:spLocks noChangeArrowheads="1"/>
              </p:cNvSpPr>
              <p:nvPr/>
            </p:nvSpPr>
            <p:spPr bwMode="auto">
              <a:xfrm>
                <a:off x="1487804" y="4366589"/>
                <a:ext cx="62464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𝑛𝑒𝑡</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sSub>
                        <m:sSubPr>
                          <m:ctrlPr>
                            <a:rPr lang="en-US" altLang="zh-CN" i="1">
                              <a:latin typeface="Cambria Math"/>
                            </a:rPr>
                          </m:ctrlPr>
                        </m:sSubPr>
                        <m:e>
                          <m:r>
                            <a:rPr lang="en-US" altLang="zh-CN" b="0" i="1" smtClean="0">
                              <a:latin typeface="Cambria Math"/>
                            </a:rPr>
                            <m:t>𝑤</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i="1">
                              <a:latin typeface="Cambria Math"/>
                            </a:rPr>
                            <m:t>𝑥</m:t>
                          </m:r>
                        </m:e>
                        <m:sub>
                          <m:r>
                            <a:rPr lang="en-US" altLang="zh-CN" b="0" i="1" smtClean="0">
                              <a:latin typeface="Cambria Math"/>
                            </a:rPr>
                            <m:t>2</m:t>
                          </m:r>
                        </m:sub>
                      </m:sSub>
                      <m:sSub>
                        <m:sSubPr>
                          <m:ctrlPr>
                            <a:rPr lang="en-US" altLang="zh-CN" i="1">
                              <a:latin typeface="Cambria Math"/>
                            </a:rPr>
                          </m:ctrlPr>
                        </m:sSubPr>
                        <m:e>
                          <m:r>
                            <a:rPr lang="en-US" altLang="zh-CN" i="1">
                              <a:latin typeface="Cambria Math"/>
                            </a:rPr>
                            <m:t>𝑤</m:t>
                          </m:r>
                        </m:e>
                        <m:sub>
                          <m:r>
                            <a:rPr lang="en-US" altLang="zh-CN" b="0" i="1" smtClean="0">
                              <a:latin typeface="Cambria Math"/>
                            </a:rPr>
                            <m:t>2</m:t>
                          </m:r>
                        </m:sub>
                      </m:sSub>
                      <m:r>
                        <a:rPr lang="en-US" altLang="zh-CN" b="0" i="1" smtClean="0">
                          <a:latin typeface="Cambria Math"/>
                        </a:rPr>
                        <m:t>+</m:t>
                      </m:r>
                      <m:r>
                        <a:rPr lang="en-US" altLang="zh-CN" b="0" i="1" smtClean="0">
                          <a:latin typeface="Cambria Math"/>
                          <a:ea typeface="Cambria Math"/>
                        </a:rPr>
                        <m:t>⋯</m:t>
                      </m:r>
                      <m:r>
                        <a:rPr lang="en-US" altLang="zh-CN" b="0" i="1" smtClean="0">
                          <a:latin typeface="Cambria Math"/>
                        </a:rPr>
                        <m:t>+</m:t>
                      </m:r>
                      <m:sSub>
                        <m:sSubPr>
                          <m:ctrlPr>
                            <a:rPr lang="en-US" altLang="zh-CN" i="1">
                              <a:latin typeface="Cambria Math"/>
                            </a:rPr>
                          </m:ctrlPr>
                        </m:sSubPr>
                        <m:e>
                          <m:r>
                            <a:rPr lang="en-US" altLang="zh-CN" i="1">
                              <a:latin typeface="Cambria Math"/>
                            </a:rPr>
                            <m:t>𝑥</m:t>
                          </m:r>
                        </m:e>
                        <m:sub>
                          <m:r>
                            <a:rPr lang="en-US" altLang="zh-CN" b="0" i="1" smtClean="0">
                              <a:latin typeface="Cambria Math"/>
                            </a:rPr>
                            <m:t>𝑛</m:t>
                          </m:r>
                        </m:sub>
                      </m:sSub>
                      <m:sSub>
                        <m:sSubPr>
                          <m:ctrlPr>
                            <a:rPr lang="en-US" altLang="zh-CN" i="1">
                              <a:latin typeface="Cambria Math"/>
                            </a:rPr>
                          </m:ctrlPr>
                        </m:sSubPr>
                        <m:e>
                          <m:r>
                            <a:rPr lang="en-US" altLang="zh-CN" i="1">
                              <a:latin typeface="Cambria Math"/>
                            </a:rPr>
                            <m:t>𝑤</m:t>
                          </m:r>
                        </m:e>
                        <m:sub>
                          <m:r>
                            <a:rPr lang="en-US" altLang="zh-CN" b="0" i="1" smtClean="0">
                              <a:latin typeface="Cambria Math"/>
                            </a:rPr>
                            <m:t>𝑛</m:t>
                          </m:r>
                        </m:sub>
                      </m:sSub>
                    </m:oMath>
                  </m:oMathPara>
                </a14:m>
                <a:endParaRPr lang="zh-CN" altLang="en-US" dirty="0">
                  <a:latin typeface="Times New Roman" pitchFamily="18" charset="0"/>
                </a:endParaRPr>
              </a:p>
            </p:txBody>
          </p:sp>
        </mc:Choice>
        <mc:Fallback xmlns="">
          <p:sp>
            <p:nvSpPr>
              <p:cNvPr id="15" name="Text Box 5"/>
              <p:cNvSpPr txBox="1">
                <a:spLocks noRot="1" noChangeAspect="1" noMove="1" noResize="1" noEditPoints="1" noAdjustHandles="1" noChangeArrowheads="1" noChangeShapeType="1" noTextEdit="1"/>
              </p:cNvSpPr>
              <p:nvPr/>
            </p:nvSpPr>
            <p:spPr bwMode="auto">
              <a:xfrm>
                <a:off x="1487804" y="4366589"/>
                <a:ext cx="6246495" cy="646331"/>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5"/>
              <p:cNvSpPr txBox="1">
                <a:spLocks noChangeArrowheads="1"/>
              </p:cNvSpPr>
              <p:nvPr/>
            </p:nvSpPr>
            <p:spPr bwMode="auto">
              <a:xfrm>
                <a:off x="916304" y="4854269"/>
                <a:ext cx="6246495" cy="11424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𝑦</m:t>
                      </m:r>
                      <m:r>
                        <a:rPr lang="en-US" altLang="zh-CN" b="0" i="1" smtClean="0">
                          <a:latin typeface="Cambria Math"/>
                        </a:rPr>
                        <m:t>=</m:t>
                      </m:r>
                      <m:r>
                        <a:rPr lang="en-US" altLang="zh-CN" b="0" i="1" smtClean="0">
                          <a:latin typeface="Cambria Math"/>
                        </a:rPr>
                        <m:t>𝑓</m:t>
                      </m:r>
                      <m:r>
                        <a:rPr lang="en-US" altLang="zh-CN" b="0" i="1" smtClean="0">
                          <a:latin typeface="Cambria Math"/>
                        </a:rPr>
                        <m:t>(</m:t>
                      </m:r>
                      <m:r>
                        <a:rPr lang="en-US" altLang="zh-CN" b="0" i="1" smtClean="0">
                          <a:latin typeface="Cambria Math"/>
                        </a:rPr>
                        <m:t>𝑛𝑒𝑡</m:t>
                      </m:r>
                      <m:r>
                        <a:rPr lang="en-US" altLang="zh-CN" b="0" i="1" smtClean="0">
                          <a:latin typeface="Cambria Math"/>
                        </a:rPr>
                        <m:t>)=</m:t>
                      </m:r>
                      <m:f>
                        <m:fPr>
                          <m:ctrlPr>
                            <a:rPr lang="en-US" altLang="zh-CN" i="1">
                              <a:latin typeface="Cambria Math"/>
                            </a:rPr>
                          </m:ctrlPr>
                        </m:fPr>
                        <m:num>
                          <m:r>
                            <a:rPr lang="en-US" altLang="zh-CN" i="1">
                              <a:latin typeface="Cambria Math"/>
                            </a:rPr>
                            <m:t>1</m:t>
                          </m:r>
                        </m:num>
                        <m:den>
                          <m:r>
                            <a:rPr lang="en-US" altLang="zh-CN" i="1">
                              <a:latin typeface="Cambria Math"/>
                            </a:rPr>
                            <m:t>1+</m:t>
                          </m:r>
                          <m:sSup>
                            <m:sSupPr>
                              <m:ctrlPr>
                                <a:rPr lang="en-US" altLang="zh-CN" i="1">
                                  <a:latin typeface="Cambria Math"/>
                                </a:rPr>
                              </m:ctrlPr>
                            </m:sSupPr>
                            <m:e>
                              <m:r>
                                <a:rPr lang="en-US" altLang="zh-CN" i="1">
                                  <a:latin typeface="Cambria Math"/>
                                </a:rPr>
                                <m:t>𝑒</m:t>
                              </m:r>
                            </m:e>
                            <m:sup>
                              <m:r>
                                <a:rPr lang="en-US" altLang="zh-CN" i="1">
                                  <a:latin typeface="Cambria Math"/>
                                </a:rPr>
                                <m:t>−</m:t>
                              </m:r>
                              <m:r>
                                <a:rPr lang="en-US" altLang="zh-CN" b="0" i="1" smtClean="0">
                                  <a:latin typeface="Cambria Math"/>
                                </a:rPr>
                                <m:t>𝑛𝑒𝑡</m:t>
                              </m:r>
                            </m:sup>
                          </m:sSup>
                        </m:den>
                      </m:f>
                    </m:oMath>
                  </m:oMathPara>
                </a14:m>
                <a:endParaRPr lang="zh-CN" altLang="en-US" dirty="0">
                  <a:latin typeface="Times New Roman" pitchFamily="18" charset="0"/>
                </a:endParaRPr>
              </a:p>
            </p:txBody>
          </p:sp>
        </mc:Choice>
        <mc:Fallback xmlns="">
          <p:sp>
            <p:nvSpPr>
              <p:cNvPr id="16" name="Text Box 5"/>
              <p:cNvSpPr txBox="1">
                <a:spLocks noRot="1" noChangeAspect="1" noMove="1" noResize="1" noEditPoints="1" noAdjustHandles="1" noChangeArrowheads="1" noChangeShapeType="1" noTextEdit="1"/>
              </p:cNvSpPr>
              <p:nvPr/>
            </p:nvSpPr>
            <p:spPr bwMode="auto">
              <a:xfrm>
                <a:off x="916304" y="4854269"/>
                <a:ext cx="6246495" cy="1142429"/>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50</a:t>
            </a:fld>
            <a:r>
              <a:rPr lang="en-US" altLang="zh-CN" smtClean="0"/>
              <a:t>/71</a:t>
            </a:r>
            <a:endParaRPr lang="en-US" altLang="zh-CN" dirty="0"/>
          </a:p>
        </p:txBody>
      </p:sp>
    </p:spTree>
    <p:extLst>
      <p:ext uri="{BB962C8B-B14F-4D97-AF65-F5344CB8AC3E}">
        <p14:creationId xmlns:p14="http://schemas.microsoft.com/office/powerpoint/2010/main" val="2395286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844550" y="1412875"/>
            <a:ext cx="8299450" cy="4581525"/>
          </a:xfrm>
        </p:spPr>
        <p:txBody>
          <a:bodyPr/>
          <a:lstStyle/>
          <a:p>
            <a:r>
              <a:rPr lang="zh-CN" altLang="en-US" sz="2400" dirty="0">
                <a:latin typeface="黑体" panose="02010609060101010101" pitchFamily="49" charset="-122"/>
                <a:ea typeface="黑体" panose="02010609060101010101" pitchFamily="49" charset="-122"/>
              </a:rPr>
              <a:t>学习的类型：</a:t>
            </a:r>
            <a:r>
              <a:rPr lang="zh-CN" altLang="en-US" sz="2400" dirty="0" smtClean="0">
                <a:latin typeface="黑体" panose="02010609060101010101" pitchFamily="49" charset="-122"/>
                <a:ea typeface="黑体" panose="02010609060101010101" pitchFamily="49" charset="-122"/>
              </a:rPr>
              <a:t>有监督学习</a:t>
            </a:r>
            <a:endParaRPr lang="zh-CN" altLang="en-US"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核心思想：</a:t>
            </a:r>
          </a:p>
          <a:p>
            <a:pPr marL="692150" lvl="1" indent="-347663"/>
            <a:r>
              <a:rPr lang="zh-CN" altLang="en-US" sz="2400" dirty="0">
                <a:latin typeface="黑体" panose="02010609060101010101" pitchFamily="49" charset="-122"/>
                <a:ea typeface="黑体" panose="02010609060101010101" pitchFamily="49" charset="-122"/>
              </a:rPr>
              <a:t>将输出误差以某种形式通过隐层向输入层逐层反传</a:t>
            </a:r>
          </a:p>
          <a:p>
            <a:pPr marL="1281113" lvl="3" indent="-292100"/>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学习的过程：</a:t>
            </a:r>
          </a:p>
          <a:p>
            <a:pPr marL="692150" lvl="1" indent="-347663"/>
            <a:r>
              <a:rPr lang="zh-CN" altLang="en-US" sz="2400" dirty="0">
                <a:latin typeface="黑体" panose="02010609060101010101" pitchFamily="49" charset="-122"/>
                <a:ea typeface="黑体" panose="02010609060101010101" pitchFamily="49" charset="-122"/>
              </a:rPr>
              <a:t>信号的正向传播    </a:t>
            </a:r>
            <a:r>
              <a:rPr lang="zh-CN" altLang="en-US" sz="2400" dirty="0" smtClean="0">
                <a:latin typeface="黑体" panose="02010609060101010101" pitchFamily="49" charset="-122"/>
                <a:ea typeface="黑体" panose="02010609060101010101" pitchFamily="49" charset="-122"/>
              </a:rPr>
              <a:t>      误差</a:t>
            </a:r>
            <a:r>
              <a:rPr lang="zh-CN" altLang="en-US" sz="2400" dirty="0">
                <a:latin typeface="黑体" panose="02010609060101010101" pitchFamily="49" charset="-122"/>
                <a:ea typeface="黑体" panose="02010609060101010101" pitchFamily="49" charset="-122"/>
              </a:rPr>
              <a:t>的反向传播</a:t>
            </a:r>
          </a:p>
        </p:txBody>
      </p:sp>
      <p:sp>
        <p:nvSpPr>
          <p:cNvPr id="9220" name="Text Box 4"/>
          <p:cNvSpPr txBox="1">
            <a:spLocks noChangeArrowheads="1"/>
          </p:cNvSpPr>
          <p:nvPr/>
        </p:nvSpPr>
        <p:spPr bwMode="auto">
          <a:xfrm>
            <a:off x="827088" y="3284538"/>
            <a:ext cx="3505200" cy="1200329"/>
          </a:xfrm>
          <a:prstGeom prst="rect">
            <a:avLst/>
          </a:prstGeom>
          <a:noFill/>
          <a:ln w="9525">
            <a:solidFill>
              <a:srgbClr val="800080"/>
            </a:solidFill>
            <a:miter lim="800000"/>
            <a:headEnd/>
            <a:tailEnd/>
          </a:ln>
          <a:effectLst/>
        </p:spPr>
        <p:txBody>
          <a:bodyPr>
            <a:spAutoFit/>
          </a:bodyPr>
          <a:lstStyle/>
          <a:p>
            <a:pPr>
              <a:spcBef>
                <a:spcPct val="50000"/>
              </a:spcBef>
              <a:buClr>
                <a:schemeClr val="bg1"/>
              </a:buClr>
              <a:buFont typeface="Wingdings" pitchFamily="2" charset="2"/>
              <a:buNone/>
            </a:pPr>
            <a:r>
              <a:rPr lang="zh-CN" altLang="en-US" dirty="0">
                <a:latin typeface="黑体" panose="02010609060101010101" pitchFamily="49" charset="-122"/>
                <a:ea typeface="黑体" panose="02010609060101010101" pitchFamily="49" charset="-122"/>
              </a:rPr>
              <a:t>将误差分摊给各层的所有单元－－－各层单元的误差信号</a:t>
            </a:r>
          </a:p>
        </p:txBody>
      </p:sp>
      <p:sp>
        <p:nvSpPr>
          <p:cNvPr id="9221" name="Text Box 5"/>
          <p:cNvSpPr txBox="1">
            <a:spLocks noChangeArrowheads="1"/>
          </p:cNvSpPr>
          <p:nvPr/>
        </p:nvSpPr>
        <p:spPr bwMode="auto">
          <a:xfrm>
            <a:off x="5791200" y="3505200"/>
            <a:ext cx="2209800" cy="863600"/>
          </a:xfrm>
          <a:prstGeom prst="rect">
            <a:avLst/>
          </a:prstGeom>
          <a:noFill/>
          <a:ln w="9525">
            <a:solidFill>
              <a:srgbClr val="800080"/>
            </a:solidFill>
            <a:miter lim="800000"/>
            <a:headEnd/>
            <a:tailEnd/>
          </a:ln>
          <a:effectLst/>
        </p:spPr>
        <p:txBody>
          <a:bodyPr>
            <a:spAutoFit/>
          </a:bodyPr>
          <a:lstStyle/>
          <a:p>
            <a:pPr>
              <a:spcBef>
                <a:spcPct val="50000"/>
              </a:spcBef>
              <a:buClr>
                <a:schemeClr val="bg1"/>
              </a:buClr>
              <a:buFont typeface="Wingdings" pitchFamily="2" charset="2"/>
              <a:buNone/>
            </a:pPr>
            <a:r>
              <a:rPr lang="zh-CN" altLang="en-US" dirty="0">
                <a:latin typeface="黑体" panose="02010609060101010101" pitchFamily="49" charset="-122"/>
                <a:ea typeface="黑体" panose="02010609060101010101" pitchFamily="49" charset="-122"/>
              </a:rPr>
              <a:t>修正各单元权值</a:t>
            </a:r>
          </a:p>
        </p:txBody>
      </p:sp>
      <p:sp>
        <p:nvSpPr>
          <p:cNvPr id="9222" name="AutoShape 6"/>
          <p:cNvSpPr>
            <a:spLocks noChangeArrowheads="1"/>
          </p:cNvSpPr>
          <p:nvPr/>
        </p:nvSpPr>
        <p:spPr bwMode="auto">
          <a:xfrm>
            <a:off x="1219200" y="2819400"/>
            <a:ext cx="1066800" cy="533400"/>
          </a:xfrm>
          <a:prstGeom prst="curvedRightArrow">
            <a:avLst>
              <a:gd name="adj1" fmla="val 20000"/>
              <a:gd name="adj2" fmla="val 40000"/>
              <a:gd name="adj3"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 name="AutoShape 7"/>
          <p:cNvSpPr>
            <a:spLocks noChangeArrowheads="1"/>
          </p:cNvSpPr>
          <p:nvPr/>
        </p:nvSpPr>
        <p:spPr bwMode="auto">
          <a:xfrm>
            <a:off x="4500563" y="3716338"/>
            <a:ext cx="1219200" cy="3048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 name="AutoShape 8"/>
          <p:cNvSpPr>
            <a:spLocks noChangeArrowheads="1"/>
          </p:cNvSpPr>
          <p:nvPr/>
        </p:nvSpPr>
        <p:spPr bwMode="auto">
          <a:xfrm>
            <a:off x="3960813" y="5026025"/>
            <a:ext cx="1219200" cy="3048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51</a:t>
            </a:fld>
            <a:r>
              <a:rPr lang="en-US" altLang="zh-CN" smtClean="0"/>
              <a:t>/71</a:t>
            </a:r>
            <a:endParaRPr lang="en-US" altLang="zh-CN" dirty="0"/>
          </a:p>
        </p:txBody>
      </p:sp>
    </p:spTree>
    <p:extLst>
      <p:ext uri="{BB962C8B-B14F-4D97-AF65-F5344CB8AC3E}">
        <p14:creationId xmlns:p14="http://schemas.microsoft.com/office/powerpoint/2010/main" val="4167434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755650" y="827468"/>
            <a:ext cx="7993063" cy="4933950"/>
          </a:xfrm>
        </p:spPr>
        <p:txBody>
          <a:bodyPr/>
          <a:lstStyle/>
          <a:p>
            <a:pPr>
              <a:lnSpc>
                <a:spcPct val="90000"/>
              </a:lnSpc>
            </a:pPr>
            <a:r>
              <a:rPr lang="zh-CN" altLang="en-US" sz="2400" dirty="0" smtClean="0">
                <a:latin typeface="黑体" panose="02010609060101010101" pitchFamily="49" charset="-122"/>
                <a:ea typeface="黑体" panose="02010609060101010101" pitchFamily="49" charset="-122"/>
              </a:rPr>
              <a:t>网络结构</a:t>
            </a:r>
          </a:p>
          <a:p>
            <a:pPr lvl="1">
              <a:lnSpc>
                <a:spcPct val="90000"/>
              </a:lnSpc>
            </a:pPr>
            <a:r>
              <a:rPr lang="zh-CN" altLang="en-US" sz="2400" dirty="0">
                <a:latin typeface="黑体" panose="02010609060101010101" pitchFamily="49" charset="-122"/>
                <a:ea typeface="黑体" panose="02010609060101010101" pitchFamily="49" charset="-122"/>
              </a:rPr>
              <a:t>输入层有</a:t>
            </a:r>
            <a:r>
              <a:rPr lang="en-US" altLang="zh-CN" sz="2400" i="1" dirty="0">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个神经元，隐含层有</a:t>
            </a:r>
            <a:r>
              <a:rPr lang="en-US" altLang="zh-CN" sz="2400" i="1" dirty="0">
                <a:ea typeface="黑体" panose="02010609060101010101" pitchFamily="49" charset="-122"/>
              </a:rPr>
              <a:t>p</a:t>
            </a:r>
            <a:r>
              <a:rPr lang="zh-CN" altLang="en-US" sz="2400" dirty="0">
                <a:latin typeface="黑体" panose="02010609060101010101" pitchFamily="49" charset="-122"/>
                <a:ea typeface="黑体" panose="02010609060101010101" pitchFamily="49" charset="-122"/>
              </a:rPr>
              <a:t>个神经元</a:t>
            </a:r>
            <a:r>
              <a:rPr lang="en-US" altLang="zh-CN" sz="2400" dirty="0" smtClean="0">
                <a:latin typeface="黑体" panose="02010609060101010101" pitchFamily="49" charset="-122"/>
                <a:ea typeface="黑体" panose="02010609060101010101" pitchFamily="49" charset="-122"/>
              </a:rPr>
              <a:t>,</a:t>
            </a:r>
          </a:p>
          <a:p>
            <a:pPr lvl="1">
              <a:lnSpc>
                <a:spcPct val="90000"/>
              </a:lnSpc>
              <a:buFont typeface="Wingdings" pitchFamily="2" charset="2"/>
              <a:buNone/>
            </a:pP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输出层有</a:t>
            </a:r>
            <a:r>
              <a:rPr lang="en-US" altLang="zh-CN" sz="2400" i="1" dirty="0" smtClean="0">
                <a:ea typeface="黑体" panose="02010609060101010101" pitchFamily="49" charset="-122"/>
              </a:rPr>
              <a:t>q</a:t>
            </a:r>
            <a:r>
              <a:rPr lang="zh-CN" altLang="en-US" sz="2400" dirty="0" smtClean="0">
                <a:latin typeface="黑体" panose="02010609060101010101" pitchFamily="49" charset="-122"/>
                <a:ea typeface="黑体" panose="02010609060101010101" pitchFamily="49" charset="-122"/>
              </a:rPr>
              <a:t>个神经元</a:t>
            </a:r>
          </a:p>
          <a:p>
            <a:pPr>
              <a:lnSpc>
                <a:spcPct val="90000"/>
              </a:lnSpc>
            </a:pPr>
            <a:r>
              <a:rPr lang="zh-CN" altLang="en-US" sz="2400" dirty="0" smtClean="0">
                <a:latin typeface="黑体" panose="02010609060101010101" pitchFamily="49" charset="-122"/>
                <a:ea typeface="黑体" panose="02010609060101010101" pitchFamily="49" charset="-122"/>
              </a:rPr>
              <a:t>变量</a:t>
            </a:r>
            <a:r>
              <a:rPr lang="zh-CN" altLang="en-US" sz="2400" dirty="0">
                <a:latin typeface="黑体" panose="02010609060101010101" pitchFamily="49" charset="-122"/>
                <a:ea typeface="黑体" panose="02010609060101010101" pitchFamily="49" charset="-122"/>
              </a:rPr>
              <a:t>定义</a:t>
            </a:r>
          </a:p>
          <a:p>
            <a:pPr lvl="1">
              <a:lnSpc>
                <a:spcPct val="90000"/>
              </a:lnSpc>
            </a:pPr>
            <a:r>
              <a:rPr lang="zh-CN" altLang="en-US" sz="2400" dirty="0">
                <a:latin typeface="黑体" panose="02010609060101010101" pitchFamily="49" charset="-122"/>
                <a:ea typeface="黑体" panose="02010609060101010101" pitchFamily="49" charset="-122"/>
              </a:rPr>
              <a:t>输入向量</a:t>
            </a:r>
            <a:r>
              <a:rPr lang="en-US" altLang="zh-CN" sz="2400" dirty="0">
                <a:latin typeface="黑体" panose="02010609060101010101" pitchFamily="49" charset="-122"/>
                <a:ea typeface="黑体" panose="02010609060101010101" pitchFamily="49" charset="-122"/>
              </a:rPr>
              <a:t>;</a:t>
            </a:r>
          </a:p>
          <a:p>
            <a:pPr lvl="1">
              <a:lnSpc>
                <a:spcPct val="90000"/>
              </a:lnSpc>
            </a:pPr>
            <a:r>
              <a:rPr lang="zh-CN" altLang="en-US" sz="2400" dirty="0">
                <a:latin typeface="黑体" panose="02010609060101010101" pitchFamily="49" charset="-122"/>
                <a:ea typeface="黑体" panose="02010609060101010101" pitchFamily="49" charset="-122"/>
              </a:rPr>
              <a:t>隐含层输入向量；</a:t>
            </a:r>
          </a:p>
          <a:p>
            <a:pPr lvl="1">
              <a:lnSpc>
                <a:spcPct val="90000"/>
              </a:lnSpc>
            </a:pPr>
            <a:r>
              <a:rPr lang="zh-CN" altLang="en-US" sz="2400" dirty="0">
                <a:latin typeface="黑体" panose="02010609060101010101" pitchFamily="49" charset="-122"/>
                <a:ea typeface="黑体" panose="02010609060101010101" pitchFamily="49" charset="-122"/>
              </a:rPr>
              <a:t>隐含层输出向量</a:t>
            </a:r>
            <a:r>
              <a:rPr lang="en-US" altLang="zh-CN" sz="2400" dirty="0">
                <a:latin typeface="黑体" panose="02010609060101010101" pitchFamily="49" charset="-122"/>
                <a:ea typeface="黑体" panose="02010609060101010101" pitchFamily="49" charset="-122"/>
              </a:rPr>
              <a:t>;</a:t>
            </a:r>
          </a:p>
          <a:p>
            <a:pPr lvl="1">
              <a:lnSpc>
                <a:spcPct val="90000"/>
              </a:lnSpc>
            </a:pPr>
            <a:r>
              <a:rPr lang="zh-CN" altLang="en-US" sz="2400" dirty="0">
                <a:latin typeface="黑体" panose="02010609060101010101" pitchFamily="49" charset="-122"/>
                <a:ea typeface="黑体" panose="02010609060101010101" pitchFamily="49" charset="-122"/>
              </a:rPr>
              <a:t>输出层输入向量</a:t>
            </a:r>
            <a:r>
              <a:rPr lang="en-US" altLang="zh-CN" sz="2400" dirty="0">
                <a:latin typeface="黑体" panose="02010609060101010101" pitchFamily="49" charset="-122"/>
                <a:ea typeface="黑体" panose="02010609060101010101" pitchFamily="49" charset="-122"/>
              </a:rPr>
              <a:t>;</a:t>
            </a:r>
          </a:p>
          <a:p>
            <a:pPr lvl="1">
              <a:lnSpc>
                <a:spcPct val="90000"/>
              </a:lnSpc>
            </a:pPr>
            <a:r>
              <a:rPr lang="zh-CN" altLang="en-US" sz="2400" dirty="0">
                <a:latin typeface="黑体" panose="02010609060101010101" pitchFamily="49" charset="-122"/>
                <a:ea typeface="黑体" panose="02010609060101010101" pitchFamily="49" charset="-122"/>
              </a:rPr>
              <a:t>输出层输出向量</a:t>
            </a:r>
            <a:r>
              <a:rPr lang="en-US" altLang="zh-CN" sz="2400" dirty="0">
                <a:latin typeface="黑体" panose="02010609060101010101" pitchFamily="49" charset="-122"/>
                <a:ea typeface="黑体" panose="02010609060101010101" pitchFamily="49" charset="-122"/>
              </a:rPr>
              <a:t>;</a:t>
            </a:r>
          </a:p>
          <a:p>
            <a:pPr lvl="1">
              <a:lnSpc>
                <a:spcPct val="90000"/>
              </a:lnSpc>
            </a:pPr>
            <a:r>
              <a:rPr lang="zh-CN" altLang="en-US" sz="2400" dirty="0">
                <a:latin typeface="黑体" panose="02010609060101010101" pitchFamily="49" charset="-122"/>
                <a:ea typeface="黑体" panose="02010609060101010101" pitchFamily="49" charset="-122"/>
              </a:rPr>
              <a:t>期望输出向量</a:t>
            </a:r>
            <a:r>
              <a:rPr lang="en-US" altLang="zh-CN"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pPr lvl="1"/>
            <a:r>
              <a:rPr lang="zh-CN" altLang="en-US" sz="2400" dirty="0">
                <a:latin typeface="黑体" panose="02010609060101010101" pitchFamily="49" charset="-122"/>
                <a:ea typeface="黑体" panose="02010609060101010101" pitchFamily="49" charset="-122"/>
              </a:rPr>
              <a:t>输入层与中间层的连接权值</a:t>
            </a:r>
            <a:r>
              <a:rPr lang="en-US" altLang="zh-CN" sz="2400" dirty="0">
                <a:latin typeface="黑体" panose="02010609060101010101" pitchFamily="49" charset="-122"/>
                <a:ea typeface="黑体" panose="02010609060101010101" pitchFamily="49" charset="-122"/>
              </a:rPr>
              <a:t>:</a:t>
            </a:r>
          </a:p>
          <a:p>
            <a:pPr lvl="1"/>
            <a:r>
              <a:rPr lang="zh-CN" altLang="en-US" sz="2400" dirty="0">
                <a:latin typeface="黑体" panose="02010609060101010101" pitchFamily="49" charset="-122"/>
                <a:ea typeface="黑体" panose="02010609060101010101" pitchFamily="49" charset="-122"/>
              </a:rPr>
              <a:t>隐含层与输出层的连接权值</a:t>
            </a:r>
            <a:r>
              <a:rPr lang="en-US" altLang="zh-CN" sz="2400" dirty="0">
                <a:latin typeface="黑体" panose="02010609060101010101" pitchFamily="49" charset="-122"/>
                <a:ea typeface="黑体" panose="02010609060101010101" pitchFamily="49" charset="-122"/>
              </a:rPr>
              <a:t>:</a:t>
            </a:r>
          </a:p>
          <a:p>
            <a:pPr lvl="1"/>
            <a:r>
              <a:rPr lang="zh-CN" altLang="en-US" sz="2400" dirty="0">
                <a:latin typeface="黑体" panose="02010609060101010101" pitchFamily="49" charset="-122"/>
                <a:ea typeface="黑体" panose="02010609060101010101" pitchFamily="49" charset="-122"/>
              </a:rPr>
              <a:t>隐含层各神经元的阈值</a:t>
            </a:r>
            <a:r>
              <a:rPr lang="en-US" altLang="zh-CN" sz="2400" dirty="0">
                <a:latin typeface="黑体" panose="02010609060101010101" pitchFamily="49" charset="-122"/>
                <a:ea typeface="黑体" panose="02010609060101010101" pitchFamily="49" charset="-122"/>
              </a:rPr>
              <a:t>:</a:t>
            </a:r>
          </a:p>
          <a:p>
            <a:pPr lvl="1"/>
            <a:r>
              <a:rPr lang="zh-CN" altLang="en-US" sz="2400" dirty="0">
                <a:latin typeface="黑体" panose="02010609060101010101" pitchFamily="49" charset="-122"/>
                <a:ea typeface="黑体" panose="02010609060101010101" pitchFamily="49" charset="-122"/>
              </a:rPr>
              <a:t>输出层各神经元的阈值</a:t>
            </a:r>
            <a:r>
              <a:rPr lang="en-US" altLang="zh-CN" sz="2400" dirty="0" smtClean="0">
                <a:latin typeface="黑体" panose="02010609060101010101" pitchFamily="49" charset="-122"/>
                <a:ea typeface="黑体" panose="02010609060101010101" pitchFamily="49" charset="-122"/>
              </a:rPr>
              <a:t>:</a:t>
            </a:r>
          </a:p>
          <a:p>
            <a:pPr>
              <a:lnSpc>
                <a:spcPct val="90000"/>
              </a:lnSpc>
            </a:pPr>
            <a:endParaRPr lang="en-US" altLang="zh-CN" sz="2400" dirty="0">
              <a:latin typeface="黑体" panose="02010609060101010101" pitchFamily="49" charset="-122"/>
              <a:ea typeface="黑体" panose="02010609060101010101" pitchFamily="49" charset="-122"/>
            </a:endParaRPr>
          </a:p>
        </p:txBody>
      </p:sp>
      <p:sp>
        <p:nvSpPr>
          <p:cNvPr id="11"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mc:AlternateContent xmlns:mc="http://schemas.openxmlformats.org/markup-compatibility/2006" xmlns:a14="http://schemas.microsoft.com/office/drawing/2010/main">
        <mc:Choice Requires="a14">
          <p:sp>
            <p:nvSpPr>
              <p:cNvPr id="13" name="Text Box 5"/>
              <p:cNvSpPr txBox="1">
                <a:spLocks noChangeArrowheads="1"/>
              </p:cNvSpPr>
              <p:nvPr/>
            </p:nvSpPr>
            <p:spPr bwMode="auto">
              <a:xfrm>
                <a:off x="2613238" y="2314951"/>
                <a:ext cx="62464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𝑥</m:t>
                      </m:r>
                      <m:r>
                        <a:rPr lang="en-US" altLang="zh-CN" b="0" i="1" smtClean="0">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2</m:t>
                          </m:r>
                        </m:sub>
                      </m:sSub>
                      <m:r>
                        <a:rPr lang="en-US" altLang="zh-CN" b="0" i="1" smtClean="0">
                          <a:latin typeface="Cambria Math"/>
                        </a:rPr>
                        <m:t>,</m:t>
                      </m:r>
                      <m:r>
                        <a:rPr lang="en-US" altLang="zh-CN" i="1">
                          <a:latin typeface="Cambria Math"/>
                          <a:ea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𝑛</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3" name="Text Box 5"/>
              <p:cNvSpPr txBox="1">
                <a:spLocks noRot="1" noChangeAspect="1" noMove="1" noResize="1" noEditPoints="1" noAdjustHandles="1" noChangeArrowheads="1" noChangeShapeType="1" noTextEdit="1"/>
              </p:cNvSpPr>
              <p:nvPr/>
            </p:nvSpPr>
            <p:spPr bwMode="auto">
              <a:xfrm>
                <a:off x="2613238" y="2314951"/>
                <a:ext cx="6246495" cy="646331"/>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2613237" y="2728190"/>
                <a:ext cx="6246495" cy="68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h𝑖</m:t>
                      </m:r>
                      <m:r>
                        <a:rPr lang="en-US" altLang="zh-CN" b="0" i="1" smtClean="0">
                          <a:latin typeface="Cambria Math"/>
                        </a:rPr>
                        <m:t>=(</m:t>
                      </m:r>
                      <m:sSub>
                        <m:sSubPr>
                          <m:ctrlPr>
                            <a:rPr lang="en-US" altLang="zh-CN" i="1">
                              <a:latin typeface="Cambria Math"/>
                            </a:rPr>
                          </m:ctrlPr>
                        </m:sSubPr>
                        <m:e>
                          <m:r>
                            <a:rPr lang="en-US" altLang="zh-CN" b="0" i="1" smtClean="0">
                              <a:latin typeface="Cambria Math"/>
                            </a:rPr>
                            <m:t>h𝑖</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2</m:t>
                          </m:r>
                        </m:sub>
                      </m:sSub>
                      <m:r>
                        <a:rPr lang="en-US" altLang="zh-CN" b="0" i="1" smtClean="0">
                          <a:latin typeface="Cambria Math"/>
                        </a:rPr>
                        <m:t>,</m:t>
                      </m:r>
                      <m:r>
                        <a:rPr lang="en-US" altLang="zh-CN" i="1">
                          <a:latin typeface="Cambria Math"/>
                          <a:ea typeface="Cambria Math"/>
                        </a:rPr>
                        <m:t>⋯</m:t>
                      </m:r>
                      <m:sSub>
                        <m:sSubPr>
                          <m:ctrlPr>
                            <a:rPr lang="en-US" altLang="zh-CN" i="1">
                              <a:latin typeface="Cambria Math"/>
                            </a:rPr>
                          </m:ctrlPr>
                        </m:sSubPr>
                        <m:e>
                          <m:r>
                            <a:rPr lang="en-US" altLang="zh-CN" i="1">
                              <a:latin typeface="Cambria Math"/>
                            </a:rPr>
                            <m:t>h𝑖</m:t>
                          </m:r>
                        </m:e>
                        <m:sub>
                          <m:r>
                            <a:rPr lang="en-US" altLang="zh-CN" b="0" i="1" smtClean="0">
                              <a:latin typeface="Cambria Math"/>
                            </a:rPr>
                            <m:t>𝑝</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2613237" y="2728190"/>
                <a:ext cx="6246495" cy="689163"/>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5"/>
              <p:cNvSpPr txBox="1">
                <a:spLocks noChangeArrowheads="1"/>
              </p:cNvSpPr>
              <p:nvPr/>
            </p:nvSpPr>
            <p:spPr bwMode="auto">
              <a:xfrm>
                <a:off x="2613238" y="3113864"/>
                <a:ext cx="6246495" cy="68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h𝑜</m:t>
                      </m:r>
                      <m:r>
                        <a:rPr lang="en-US" altLang="zh-CN" b="0" i="1" smtClean="0">
                          <a:latin typeface="Cambria Math"/>
                        </a:rPr>
                        <m:t>=(</m:t>
                      </m:r>
                      <m:sSub>
                        <m:sSubPr>
                          <m:ctrlPr>
                            <a:rPr lang="en-US" altLang="zh-CN" i="1">
                              <a:latin typeface="Cambria Math"/>
                            </a:rPr>
                          </m:ctrlPr>
                        </m:sSubPr>
                        <m:e>
                          <m:r>
                            <a:rPr lang="en-US" altLang="zh-CN" b="0" i="1" smtClean="0">
                              <a:latin typeface="Cambria Math"/>
                            </a:rPr>
                            <m:t>h𝑜</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i="1">
                              <a:latin typeface="Cambria Math"/>
                            </a:rPr>
                            <m:t>h</m:t>
                          </m:r>
                          <m:r>
                            <a:rPr lang="en-US" altLang="zh-CN" b="0" i="1" smtClean="0">
                              <a:latin typeface="Cambria Math"/>
                            </a:rPr>
                            <m:t>𝑜</m:t>
                          </m:r>
                        </m:e>
                        <m:sub>
                          <m:r>
                            <a:rPr lang="en-US" altLang="zh-CN" i="1">
                              <a:latin typeface="Cambria Math"/>
                            </a:rPr>
                            <m:t>2</m:t>
                          </m:r>
                        </m:sub>
                      </m:sSub>
                      <m:r>
                        <a:rPr lang="en-US" altLang="zh-CN" b="0" i="1" smtClean="0">
                          <a:latin typeface="Cambria Math"/>
                        </a:rPr>
                        <m:t>,</m:t>
                      </m:r>
                      <m:r>
                        <a:rPr lang="en-US" altLang="zh-CN" i="1">
                          <a:latin typeface="Cambria Math"/>
                          <a:ea typeface="Cambria Math"/>
                        </a:rPr>
                        <m:t>⋯</m:t>
                      </m:r>
                      <m:sSub>
                        <m:sSubPr>
                          <m:ctrlPr>
                            <a:rPr lang="en-US" altLang="zh-CN" i="1">
                              <a:latin typeface="Cambria Math"/>
                            </a:rPr>
                          </m:ctrlPr>
                        </m:sSubPr>
                        <m:e>
                          <m:r>
                            <a:rPr lang="en-US" altLang="zh-CN" i="1">
                              <a:latin typeface="Cambria Math"/>
                            </a:rPr>
                            <m:t>h</m:t>
                          </m:r>
                          <m:r>
                            <a:rPr lang="en-US" altLang="zh-CN" b="0" i="1" smtClean="0">
                              <a:latin typeface="Cambria Math"/>
                            </a:rPr>
                            <m:t>𝑜</m:t>
                          </m:r>
                        </m:e>
                        <m:sub>
                          <m:r>
                            <a:rPr lang="en-US" altLang="zh-CN" b="0" i="1" smtClean="0">
                              <a:latin typeface="Cambria Math"/>
                            </a:rPr>
                            <m:t>𝑝</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5" name="Text Box 5"/>
              <p:cNvSpPr txBox="1">
                <a:spLocks noRot="1" noChangeAspect="1" noMove="1" noResize="1" noEditPoints="1" noAdjustHandles="1" noChangeArrowheads="1" noChangeShapeType="1" noTextEdit="1"/>
              </p:cNvSpPr>
              <p:nvPr/>
            </p:nvSpPr>
            <p:spPr bwMode="auto">
              <a:xfrm>
                <a:off x="2613238" y="3113864"/>
                <a:ext cx="6246495" cy="689163"/>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5"/>
              <p:cNvSpPr txBox="1">
                <a:spLocks noChangeArrowheads="1"/>
              </p:cNvSpPr>
              <p:nvPr/>
            </p:nvSpPr>
            <p:spPr bwMode="auto">
              <a:xfrm>
                <a:off x="2613238" y="3487225"/>
                <a:ext cx="6246495" cy="68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i="1" smtClean="0">
                          <a:latin typeface="Cambria Math"/>
                        </a:rPr>
                        <m:t>𝑦</m:t>
                      </m:r>
                      <m:r>
                        <a:rPr lang="en-US" altLang="zh-CN" b="0" i="1" smtClean="0">
                          <a:latin typeface="Cambria Math"/>
                        </a:rPr>
                        <m:t>𝑖</m:t>
                      </m:r>
                      <m:r>
                        <a:rPr lang="en-US" altLang="zh-CN" b="0" i="1" smtClean="0">
                          <a:latin typeface="Cambria Math"/>
                        </a:rPr>
                        <m:t>=(</m:t>
                      </m:r>
                      <m:sSub>
                        <m:sSubPr>
                          <m:ctrlPr>
                            <a:rPr lang="en-US" altLang="zh-CN" i="1">
                              <a:latin typeface="Cambria Math"/>
                            </a:rPr>
                          </m:ctrlPr>
                        </m:sSubPr>
                        <m:e>
                          <m:r>
                            <a:rPr lang="en-US" altLang="zh-CN" i="1">
                              <a:latin typeface="Cambria Math"/>
                            </a:rPr>
                            <m:t>𝑦𝑖</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i="1">
                              <a:latin typeface="Cambria Math"/>
                            </a:rPr>
                            <m:t>𝑦𝑖</m:t>
                          </m:r>
                        </m:e>
                        <m:sub>
                          <m:r>
                            <a:rPr lang="en-US" altLang="zh-CN" i="1">
                              <a:latin typeface="Cambria Math"/>
                            </a:rPr>
                            <m:t>2</m:t>
                          </m:r>
                        </m:sub>
                      </m:sSub>
                      <m:r>
                        <a:rPr lang="en-US" altLang="zh-CN" b="0" i="1" smtClean="0">
                          <a:latin typeface="Cambria Math"/>
                        </a:rPr>
                        <m:t>,</m:t>
                      </m:r>
                      <m:r>
                        <a:rPr lang="en-US" altLang="zh-CN" i="1">
                          <a:latin typeface="Cambria Math"/>
                          <a:ea typeface="Cambria Math"/>
                        </a:rPr>
                        <m:t>⋯</m:t>
                      </m:r>
                      <m:sSub>
                        <m:sSubPr>
                          <m:ctrlPr>
                            <a:rPr lang="en-US" altLang="zh-CN" i="1">
                              <a:latin typeface="Cambria Math"/>
                            </a:rPr>
                          </m:ctrlPr>
                        </m:sSubPr>
                        <m:e>
                          <m:r>
                            <a:rPr lang="en-US" altLang="zh-CN" i="1">
                              <a:latin typeface="Cambria Math"/>
                            </a:rPr>
                            <m:t>𝑦𝑖</m:t>
                          </m:r>
                        </m:e>
                        <m:sub>
                          <m:r>
                            <a:rPr lang="en-US" altLang="zh-CN" b="0" i="1" smtClean="0">
                              <a:latin typeface="Cambria Math"/>
                            </a:rPr>
                            <m:t>𝑞</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6" name="Text Box 5"/>
              <p:cNvSpPr txBox="1">
                <a:spLocks noRot="1" noChangeAspect="1" noMove="1" noResize="1" noEditPoints="1" noAdjustHandles="1" noChangeArrowheads="1" noChangeShapeType="1" noTextEdit="1"/>
              </p:cNvSpPr>
              <p:nvPr/>
            </p:nvSpPr>
            <p:spPr bwMode="auto">
              <a:xfrm>
                <a:off x="2613238" y="3487225"/>
                <a:ext cx="6246495" cy="689163"/>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5"/>
              <p:cNvSpPr txBox="1">
                <a:spLocks noChangeArrowheads="1"/>
              </p:cNvSpPr>
              <p:nvPr/>
            </p:nvSpPr>
            <p:spPr bwMode="auto">
              <a:xfrm>
                <a:off x="2613238" y="3849419"/>
                <a:ext cx="6246495" cy="68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i="1" smtClean="0">
                          <a:latin typeface="Cambria Math"/>
                        </a:rPr>
                        <m:t>𝑦</m:t>
                      </m:r>
                      <m:r>
                        <a:rPr lang="en-US" altLang="zh-CN" b="0" i="1" smtClean="0">
                          <a:latin typeface="Cambria Math"/>
                        </a:rPr>
                        <m:t>𝑜</m:t>
                      </m:r>
                      <m:r>
                        <a:rPr lang="en-US" altLang="zh-CN" b="0" i="1" smtClean="0">
                          <a:latin typeface="Cambria Math"/>
                        </a:rPr>
                        <m:t>=(</m:t>
                      </m:r>
                      <m:sSub>
                        <m:sSubPr>
                          <m:ctrlPr>
                            <a:rPr lang="en-US" altLang="zh-CN" i="1" smtClean="0">
                              <a:latin typeface="Cambria Math"/>
                            </a:rPr>
                          </m:ctrlPr>
                        </m:sSubPr>
                        <m:e>
                          <m:r>
                            <a:rPr lang="en-US" altLang="zh-CN" i="1">
                              <a:latin typeface="Cambria Math"/>
                            </a:rPr>
                            <m:t>𝑦</m:t>
                          </m:r>
                          <m:r>
                            <a:rPr lang="en-US" altLang="zh-CN" b="0" i="1" smtClean="0">
                              <a:latin typeface="Cambria Math"/>
                            </a:rPr>
                            <m:t>𝑜</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i="1">
                              <a:latin typeface="Cambria Math"/>
                            </a:rPr>
                            <m:t>𝑦</m:t>
                          </m:r>
                          <m:r>
                            <a:rPr lang="en-US" altLang="zh-CN" b="0" i="1" smtClean="0">
                              <a:latin typeface="Cambria Math"/>
                            </a:rPr>
                            <m:t>𝑜</m:t>
                          </m:r>
                        </m:e>
                        <m:sub>
                          <m:r>
                            <a:rPr lang="en-US" altLang="zh-CN" i="1">
                              <a:latin typeface="Cambria Math"/>
                            </a:rPr>
                            <m:t>2</m:t>
                          </m:r>
                        </m:sub>
                      </m:sSub>
                      <m:r>
                        <a:rPr lang="en-US" altLang="zh-CN" b="0" i="1" smtClean="0">
                          <a:latin typeface="Cambria Math"/>
                        </a:rPr>
                        <m:t>,</m:t>
                      </m:r>
                      <m:r>
                        <a:rPr lang="en-US" altLang="zh-CN" i="1">
                          <a:latin typeface="Cambria Math"/>
                          <a:ea typeface="Cambria Math"/>
                        </a:rPr>
                        <m:t>⋯</m:t>
                      </m:r>
                      <m:sSub>
                        <m:sSubPr>
                          <m:ctrlPr>
                            <a:rPr lang="en-US" altLang="zh-CN" i="1">
                              <a:latin typeface="Cambria Math"/>
                            </a:rPr>
                          </m:ctrlPr>
                        </m:sSubPr>
                        <m:e>
                          <m:r>
                            <a:rPr lang="en-US" altLang="zh-CN" i="1">
                              <a:latin typeface="Cambria Math"/>
                            </a:rPr>
                            <m:t>𝑦</m:t>
                          </m:r>
                          <m:r>
                            <a:rPr lang="en-US" altLang="zh-CN" b="0" i="1" smtClean="0">
                              <a:latin typeface="Cambria Math"/>
                            </a:rPr>
                            <m:t>𝑜</m:t>
                          </m:r>
                        </m:e>
                        <m:sub>
                          <m:r>
                            <a:rPr lang="en-US" altLang="zh-CN" b="0" i="1" smtClean="0">
                              <a:latin typeface="Cambria Math"/>
                            </a:rPr>
                            <m:t>𝑞</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7" name="Text Box 5"/>
              <p:cNvSpPr txBox="1">
                <a:spLocks noRot="1" noChangeAspect="1" noMove="1" noResize="1" noEditPoints="1" noAdjustHandles="1" noChangeArrowheads="1" noChangeShapeType="1" noTextEdit="1"/>
              </p:cNvSpPr>
              <p:nvPr/>
            </p:nvSpPr>
            <p:spPr bwMode="auto">
              <a:xfrm>
                <a:off x="2613238" y="3849419"/>
                <a:ext cx="6246495" cy="689163"/>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5"/>
              <p:cNvSpPr txBox="1">
                <a:spLocks noChangeArrowheads="1"/>
              </p:cNvSpPr>
              <p:nvPr/>
            </p:nvSpPr>
            <p:spPr bwMode="auto">
              <a:xfrm>
                <a:off x="2498941" y="4341426"/>
                <a:ext cx="6246495" cy="68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𝑜</m:t>
                          </m:r>
                        </m:sub>
                      </m:sSub>
                      <m:r>
                        <a:rPr lang="en-US" altLang="zh-CN" b="0" i="1" smtClean="0">
                          <a:latin typeface="Cambria Math"/>
                        </a:rPr>
                        <m:t>=(</m:t>
                      </m:r>
                      <m:sSub>
                        <m:sSubPr>
                          <m:ctrlPr>
                            <a:rPr lang="en-US" altLang="zh-CN" i="1">
                              <a:latin typeface="Cambria Math"/>
                            </a:rPr>
                          </m:ctrlPr>
                        </m:sSubPr>
                        <m:e>
                          <m:r>
                            <a:rPr lang="en-US" altLang="zh-CN" b="0" i="1" smtClean="0">
                              <a:latin typeface="Cambria Math"/>
                            </a:rPr>
                            <m:t>𝑑</m:t>
                          </m:r>
                        </m:e>
                        <m:sub>
                          <m:r>
                            <a:rPr lang="en-US" altLang="zh-CN" i="1">
                              <a:latin typeface="Cambria Math"/>
                            </a:rPr>
                            <m:t>1</m:t>
                          </m:r>
                        </m:sub>
                      </m:sSub>
                      <m:r>
                        <a:rPr lang="en-US" altLang="zh-CN" b="0" i="1" smtClean="0">
                          <a:latin typeface="Cambria Math"/>
                        </a:rPr>
                        <m:t>,</m:t>
                      </m:r>
                      <m:sSub>
                        <m:sSubPr>
                          <m:ctrlPr>
                            <a:rPr lang="en-US" altLang="zh-CN" i="1">
                              <a:latin typeface="Cambria Math"/>
                            </a:rPr>
                          </m:ctrlPr>
                        </m:sSubPr>
                        <m:e>
                          <m:r>
                            <a:rPr lang="en-US" altLang="zh-CN" b="0" i="1" smtClean="0">
                              <a:latin typeface="Cambria Math"/>
                            </a:rPr>
                            <m:t>𝑑</m:t>
                          </m:r>
                        </m:e>
                        <m:sub>
                          <m:r>
                            <a:rPr lang="en-US" altLang="zh-CN" i="1">
                              <a:latin typeface="Cambria Math"/>
                            </a:rPr>
                            <m:t>2</m:t>
                          </m:r>
                        </m:sub>
                      </m:sSub>
                      <m:r>
                        <a:rPr lang="en-US" altLang="zh-CN" b="0" i="1" smtClean="0">
                          <a:latin typeface="Cambria Math"/>
                        </a:rPr>
                        <m:t>,</m:t>
                      </m:r>
                      <m:r>
                        <a:rPr lang="en-US" altLang="zh-CN" i="1">
                          <a:latin typeface="Cambria Math"/>
                          <a:ea typeface="Cambria Math"/>
                        </a:rPr>
                        <m:t>⋯</m:t>
                      </m:r>
                      <m:sSub>
                        <m:sSubPr>
                          <m:ctrlPr>
                            <a:rPr lang="en-US" altLang="zh-CN" i="1">
                              <a:latin typeface="Cambria Math"/>
                            </a:rPr>
                          </m:ctrlPr>
                        </m:sSubPr>
                        <m:e>
                          <m:r>
                            <a:rPr lang="en-US" altLang="zh-CN" b="0" i="1" smtClean="0">
                              <a:latin typeface="Cambria Math"/>
                            </a:rPr>
                            <m:t>𝑑</m:t>
                          </m:r>
                        </m:e>
                        <m:sub>
                          <m:r>
                            <a:rPr lang="en-US" altLang="zh-CN" b="0" i="1" smtClean="0">
                              <a:latin typeface="Cambria Math"/>
                            </a:rPr>
                            <m:t>𝑞</m:t>
                          </m:r>
                        </m:sub>
                      </m:sSub>
                      <m:r>
                        <a:rPr lang="en-US" altLang="zh-CN" b="0" i="1" smtClean="0">
                          <a:latin typeface="Cambria Math"/>
                        </a:rPr>
                        <m:t>)</m:t>
                      </m:r>
                    </m:oMath>
                  </m:oMathPara>
                </a14:m>
                <a:endParaRPr lang="zh-CN" altLang="en-US" dirty="0">
                  <a:latin typeface="Times New Roman" pitchFamily="18" charset="0"/>
                </a:endParaRPr>
              </a:p>
            </p:txBody>
          </p:sp>
        </mc:Choice>
        <mc:Fallback xmlns="">
          <p:sp>
            <p:nvSpPr>
              <p:cNvPr id="18" name="Text Box 5"/>
              <p:cNvSpPr txBox="1">
                <a:spLocks noRot="1" noChangeAspect="1" noMove="1" noResize="1" noEditPoints="1" noAdjustHandles="1" noChangeArrowheads="1" noChangeShapeType="1" noTextEdit="1"/>
              </p:cNvSpPr>
              <p:nvPr/>
            </p:nvSpPr>
            <p:spPr bwMode="auto">
              <a:xfrm>
                <a:off x="2498941" y="4341426"/>
                <a:ext cx="6246495" cy="689163"/>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5350028" y="4704364"/>
                <a:ext cx="1632423"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𝑤</m:t>
                          </m:r>
                        </m:e>
                        <m:sub>
                          <m:r>
                            <a:rPr lang="en-US" altLang="zh-CN" b="0" i="1" smtClean="0">
                              <a:latin typeface="Cambria Math"/>
                            </a:rPr>
                            <m:t>𝑖h</m:t>
                          </m:r>
                        </m:sub>
                      </m:sSub>
                    </m:oMath>
                  </m:oMathPara>
                </a14:m>
                <a:endParaRPr lang="zh-CN" altLang="en-US" dirty="0">
                  <a:latin typeface="Times New Roman" pitchFamily="18" charset="0"/>
                </a:endParaRP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5350028" y="4704364"/>
                <a:ext cx="1632423" cy="646331"/>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5"/>
              <p:cNvSpPr txBox="1">
                <a:spLocks noChangeArrowheads="1"/>
              </p:cNvSpPr>
              <p:nvPr/>
            </p:nvSpPr>
            <p:spPr bwMode="auto">
              <a:xfrm>
                <a:off x="5350027" y="5096701"/>
                <a:ext cx="1632423"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𝑤</m:t>
                          </m:r>
                        </m:e>
                        <m:sub>
                          <m:r>
                            <a:rPr lang="en-US" altLang="zh-CN" b="0" i="1" smtClean="0">
                              <a:latin typeface="Cambria Math"/>
                            </a:rPr>
                            <m:t>h𝑜</m:t>
                          </m:r>
                        </m:sub>
                      </m:sSub>
                    </m:oMath>
                  </m:oMathPara>
                </a14:m>
                <a:endParaRPr lang="zh-CN" altLang="en-US" dirty="0">
                  <a:latin typeface="Times New Roman" pitchFamily="18" charset="0"/>
                </a:endParaRPr>
              </a:p>
            </p:txBody>
          </p:sp>
        </mc:Choice>
        <mc:Fallback xmlns="">
          <p:sp>
            <p:nvSpPr>
              <p:cNvPr id="20" name="Text Box 5"/>
              <p:cNvSpPr txBox="1">
                <a:spLocks noRot="1" noChangeAspect="1" noMove="1" noResize="1" noEditPoints="1" noAdjustHandles="1" noChangeArrowheads="1" noChangeShapeType="1" noTextEdit="1"/>
              </p:cNvSpPr>
              <p:nvPr/>
            </p:nvSpPr>
            <p:spPr bwMode="auto">
              <a:xfrm>
                <a:off x="5350027" y="5096701"/>
                <a:ext cx="1632423" cy="646331"/>
              </a:xfrm>
              <a:prstGeom prst="rect">
                <a:avLst/>
              </a:prstGeom>
              <a:blipFill rotWithShape="1">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5"/>
              <p:cNvSpPr txBox="1">
                <a:spLocks noChangeArrowheads="1"/>
              </p:cNvSpPr>
              <p:nvPr/>
            </p:nvSpPr>
            <p:spPr bwMode="auto">
              <a:xfrm>
                <a:off x="5350027" y="5562126"/>
                <a:ext cx="1632423"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𝑏</m:t>
                          </m:r>
                        </m:e>
                        <m:sub>
                          <m:r>
                            <a:rPr lang="en-US" altLang="zh-CN" b="0" i="1" smtClean="0">
                              <a:latin typeface="Cambria Math"/>
                            </a:rPr>
                            <m:t>h</m:t>
                          </m:r>
                        </m:sub>
                      </m:sSub>
                    </m:oMath>
                  </m:oMathPara>
                </a14:m>
                <a:endParaRPr lang="zh-CN" altLang="en-US" dirty="0">
                  <a:latin typeface="Times New Roman" pitchFamily="18" charset="0"/>
                </a:endParaRPr>
              </a:p>
            </p:txBody>
          </p:sp>
        </mc:Choice>
        <mc:Fallback xmlns="">
          <p:sp>
            <p:nvSpPr>
              <p:cNvPr id="21" name="Text Box 5"/>
              <p:cNvSpPr txBox="1">
                <a:spLocks noRot="1" noChangeAspect="1" noMove="1" noResize="1" noEditPoints="1" noAdjustHandles="1" noChangeArrowheads="1" noChangeShapeType="1" noTextEdit="1"/>
              </p:cNvSpPr>
              <p:nvPr/>
            </p:nvSpPr>
            <p:spPr bwMode="auto">
              <a:xfrm>
                <a:off x="5350027" y="5562126"/>
                <a:ext cx="1632423" cy="646331"/>
              </a:xfrm>
              <a:prstGeom prst="rect">
                <a:avLst/>
              </a:prstGeom>
              <a:blipFill rotWithShape="1">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 Box 5"/>
              <p:cNvSpPr txBox="1">
                <a:spLocks noChangeArrowheads="1"/>
              </p:cNvSpPr>
              <p:nvPr/>
            </p:nvSpPr>
            <p:spPr bwMode="auto">
              <a:xfrm>
                <a:off x="5350026" y="6025963"/>
                <a:ext cx="1632423"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𝑏</m:t>
                          </m:r>
                        </m:e>
                        <m:sub>
                          <m:r>
                            <a:rPr lang="en-US" altLang="zh-CN" b="0" i="1" smtClean="0">
                              <a:latin typeface="Cambria Math"/>
                            </a:rPr>
                            <m:t>𝑜</m:t>
                          </m:r>
                        </m:sub>
                      </m:sSub>
                    </m:oMath>
                  </m:oMathPara>
                </a14:m>
                <a:endParaRPr lang="zh-CN" altLang="en-US" dirty="0">
                  <a:latin typeface="Times New Roman" pitchFamily="18" charset="0"/>
                </a:endParaRPr>
              </a:p>
            </p:txBody>
          </p:sp>
        </mc:Choice>
        <mc:Fallback xmlns="">
          <p:sp>
            <p:nvSpPr>
              <p:cNvPr id="22" name="Text Box 5"/>
              <p:cNvSpPr txBox="1">
                <a:spLocks noRot="1" noChangeAspect="1" noMove="1" noResize="1" noEditPoints="1" noAdjustHandles="1" noChangeArrowheads="1" noChangeShapeType="1" noTextEdit="1"/>
              </p:cNvSpPr>
              <p:nvPr/>
            </p:nvSpPr>
            <p:spPr bwMode="auto">
              <a:xfrm>
                <a:off x="5350026" y="6025963"/>
                <a:ext cx="1632423" cy="646331"/>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52</a:t>
            </a:fld>
            <a:r>
              <a:rPr lang="en-US" altLang="zh-CN" smtClean="0"/>
              <a:t>/71</a:t>
            </a:r>
            <a:endParaRPr lang="en-US" altLang="zh-CN" dirty="0"/>
          </a:p>
        </p:txBody>
      </p:sp>
    </p:spTree>
    <p:extLst>
      <p:ext uri="{BB962C8B-B14F-4D97-AF65-F5344CB8AC3E}">
        <p14:creationId xmlns:p14="http://schemas.microsoft.com/office/powerpoint/2010/main" val="2719615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34121" y="1035906"/>
            <a:ext cx="7772400" cy="4800600"/>
          </a:xfrm>
        </p:spPr>
        <p:txBody>
          <a:bodyPr/>
          <a:lstStyle/>
          <a:p>
            <a:pPr lvl="1"/>
            <a:r>
              <a:rPr lang="zh-CN" altLang="en-US" sz="2400" dirty="0" smtClean="0">
                <a:latin typeface="黑体" panose="02010609060101010101" pitchFamily="49" charset="-122"/>
                <a:ea typeface="黑体" panose="02010609060101010101" pitchFamily="49" charset="-122"/>
              </a:rPr>
              <a:t>样本</a:t>
            </a:r>
            <a:r>
              <a:rPr lang="zh-CN" altLang="en-US" sz="2400" dirty="0">
                <a:latin typeface="黑体" panose="02010609060101010101" pitchFamily="49" charset="-122"/>
                <a:ea typeface="黑体" panose="02010609060101010101" pitchFamily="49" charset="-122"/>
              </a:rPr>
              <a:t>数据个数</a:t>
            </a:r>
            <a:r>
              <a:rPr lang="en-US" altLang="zh-CN" sz="2400" dirty="0">
                <a:latin typeface="黑体" panose="02010609060101010101" pitchFamily="49" charset="-122"/>
                <a:ea typeface="黑体" panose="02010609060101010101" pitchFamily="49" charset="-122"/>
              </a:rPr>
              <a:t>:</a:t>
            </a:r>
          </a:p>
          <a:p>
            <a:pPr lvl="1"/>
            <a:r>
              <a:rPr lang="zh-CN" altLang="en-US" sz="2400" dirty="0">
                <a:latin typeface="黑体" panose="02010609060101010101" pitchFamily="49" charset="-122"/>
                <a:ea typeface="黑体" panose="02010609060101010101" pitchFamily="49" charset="-122"/>
              </a:rPr>
              <a:t>激活函数</a:t>
            </a:r>
            <a:r>
              <a:rPr lang="en-US" altLang="zh-CN" sz="2400" dirty="0">
                <a:latin typeface="黑体" panose="02010609060101010101" pitchFamily="49" charset="-122"/>
                <a:ea typeface="黑体" panose="02010609060101010101" pitchFamily="49" charset="-122"/>
              </a:rPr>
              <a:t>: </a:t>
            </a:r>
          </a:p>
          <a:p>
            <a:pPr lvl="1"/>
            <a:r>
              <a:rPr lang="zh-CN" altLang="en-US" sz="2400" dirty="0">
                <a:latin typeface="黑体" panose="02010609060101010101" pitchFamily="49" charset="-122"/>
                <a:ea typeface="黑体" panose="02010609060101010101" pitchFamily="49" charset="-122"/>
              </a:rPr>
              <a:t>误差函数：</a:t>
            </a:r>
          </a:p>
          <a:p>
            <a:endParaRPr lang="en-US" altLang="zh-CN" sz="2400" dirty="0">
              <a:latin typeface="黑体" panose="02010609060101010101" pitchFamily="49" charset="-122"/>
              <a:ea typeface="黑体" panose="02010609060101010101" pitchFamily="49" charset="-122"/>
            </a:endParaRPr>
          </a:p>
        </p:txBody>
      </p:sp>
      <p:sp>
        <p:nvSpPr>
          <p:cNvPr id="1229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0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0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0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mc:AlternateContent xmlns:mc="http://schemas.openxmlformats.org/markup-compatibility/2006" xmlns:a14="http://schemas.microsoft.com/office/drawing/2010/main">
        <mc:Choice Requires="a14">
          <p:sp>
            <p:nvSpPr>
              <p:cNvPr id="24" name="Text Box 5"/>
              <p:cNvSpPr txBox="1">
                <a:spLocks noChangeArrowheads="1"/>
              </p:cNvSpPr>
              <p:nvPr/>
            </p:nvSpPr>
            <p:spPr bwMode="auto">
              <a:xfrm>
                <a:off x="3723472" y="874937"/>
                <a:ext cx="242237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i="1">
                          <a:latin typeface="Cambria Math"/>
                        </a:rPr>
                        <m:t>𝑘</m:t>
                      </m:r>
                      <m:r>
                        <a:rPr lang="en-US" altLang="zh-CN" i="1">
                          <a:latin typeface="Cambria Math"/>
                        </a:rPr>
                        <m:t>=1,2,⋯,</m:t>
                      </m:r>
                      <m:r>
                        <a:rPr lang="en-US" altLang="zh-CN" i="1">
                          <a:latin typeface="Cambria Math"/>
                          <a:ea typeface="Cambria Math"/>
                        </a:rPr>
                        <m:t>𝑚</m:t>
                      </m:r>
                    </m:oMath>
                  </m:oMathPara>
                </a14:m>
                <a:endParaRPr lang="zh-CN" altLang="en-US" dirty="0">
                  <a:latin typeface="Times New Roman" pitchFamily="18" charset="0"/>
                </a:endParaRPr>
              </a:p>
            </p:txBody>
          </p:sp>
        </mc:Choice>
        <mc:Fallback xmlns="">
          <p:sp>
            <p:nvSpPr>
              <p:cNvPr id="24" name="Text Box 5"/>
              <p:cNvSpPr txBox="1">
                <a:spLocks noRot="1" noChangeAspect="1" noMove="1" noResize="1" noEditPoints="1" noAdjustHandles="1" noChangeArrowheads="1" noChangeShapeType="1" noTextEdit="1"/>
              </p:cNvSpPr>
              <p:nvPr/>
            </p:nvSpPr>
            <p:spPr bwMode="auto">
              <a:xfrm>
                <a:off x="3723472" y="874937"/>
                <a:ext cx="2422375" cy="646331"/>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 Box 5"/>
              <p:cNvSpPr txBox="1">
                <a:spLocks noChangeArrowheads="1"/>
              </p:cNvSpPr>
              <p:nvPr/>
            </p:nvSpPr>
            <p:spPr bwMode="auto">
              <a:xfrm>
                <a:off x="3723471" y="1324387"/>
                <a:ext cx="242237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𝑓</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25" name="Text Box 5"/>
              <p:cNvSpPr txBox="1">
                <a:spLocks noRot="1" noChangeAspect="1" noMove="1" noResize="1" noEditPoints="1" noAdjustHandles="1" noChangeArrowheads="1" noChangeShapeType="1" noTextEdit="1"/>
              </p:cNvSpPr>
              <p:nvPr/>
            </p:nvSpPr>
            <p:spPr bwMode="auto">
              <a:xfrm>
                <a:off x="3723471" y="1324387"/>
                <a:ext cx="2422375" cy="646331"/>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 Box 5"/>
              <p:cNvSpPr txBox="1">
                <a:spLocks noChangeArrowheads="1"/>
              </p:cNvSpPr>
              <p:nvPr/>
            </p:nvSpPr>
            <p:spPr bwMode="auto">
              <a:xfrm>
                <a:off x="2725150" y="1229791"/>
                <a:ext cx="4473334" cy="160467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𝑒</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nary>
                        <m:naryPr>
                          <m:chr m:val="∑"/>
                          <m:ctrlPr>
                            <a:rPr lang="en-US" altLang="zh-CN" b="0" i="1" smtClean="0">
                              <a:latin typeface="Cambria Math"/>
                            </a:rPr>
                          </m:ctrlPr>
                        </m:naryPr>
                        <m:sub>
                          <m:r>
                            <m:rPr>
                              <m:brk m:alnAt="23"/>
                            </m:rPr>
                            <a:rPr lang="en-US" altLang="zh-CN" b="0" i="1" smtClean="0">
                              <a:latin typeface="Cambria Math"/>
                            </a:rPr>
                            <m:t>𝑜</m:t>
                          </m:r>
                          <m:r>
                            <a:rPr lang="en-US" altLang="zh-CN" b="0" i="1" smtClean="0">
                              <a:latin typeface="Cambria Math"/>
                            </a:rPr>
                            <m:t>=1</m:t>
                          </m:r>
                        </m:sub>
                        <m:sup>
                          <m:r>
                            <a:rPr lang="en-US" altLang="zh-CN" b="0" i="1" smtClean="0">
                              <a:latin typeface="Cambria Math"/>
                            </a:rPr>
                            <m:t>𝑞</m:t>
                          </m:r>
                        </m:sup>
                        <m:e>
                          <m:sSup>
                            <m:sSupPr>
                              <m:ctrlPr>
                                <a:rPr lang="en-US" altLang="zh-CN" b="0" i="1" smtClean="0">
                                  <a:latin typeface="Cambria Math"/>
                                </a:rPr>
                              </m:ctrlPr>
                            </m:sSupPr>
                            <m:e>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𝑜</m:t>
                                  </m:r>
                                </m:sub>
                              </m:sSub>
                              <m:d>
                                <m:dPr>
                                  <m:ctrlPr>
                                    <a:rPr lang="en-US" altLang="zh-CN" b="0" i="1" smtClean="0">
                                      <a:latin typeface="Cambria Math"/>
                                    </a:rPr>
                                  </m:ctrlPr>
                                </m:dPr>
                                <m:e>
                                  <m:r>
                                    <a:rPr lang="en-US" altLang="zh-CN" b="0" i="1" smtClean="0">
                                      <a:latin typeface="Cambria Math"/>
                                    </a:rPr>
                                    <m:t>𝑘</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𝑦𝑜</m:t>
                                  </m:r>
                                </m:e>
                                <m:sub>
                                  <m:r>
                                    <a:rPr lang="en-US" altLang="zh-CN" b="0" i="1" smtClean="0">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e>
                            <m:sup>
                              <m:r>
                                <a:rPr lang="en-US" altLang="zh-CN" b="0" i="1" smtClean="0">
                                  <a:latin typeface="Cambria Math"/>
                                </a:rPr>
                                <m:t>2</m:t>
                              </m:r>
                            </m:sup>
                          </m:sSup>
                        </m:e>
                      </m:nary>
                    </m:oMath>
                  </m:oMathPara>
                </a14:m>
                <a:endParaRPr lang="zh-CN" altLang="en-US" dirty="0">
                  <a:latin typeface="Times New Roman" pitchFamily="18" charset="0"/>
                </a:endParaRPr>
              </a:p>
            </p:txBody>
          </p:sp>
        </mc:Choice>
        <mc:Fallback xmlns="">
          <p:sp>
            <p:nvSpPr>
              <p:cNvPr id="26" name="Text Box 5"/>
              <p:cNvSpPr txBox="1">
                <a:spLocks noRot="1" noChangeAspect="1" noMove="1" noResize="1" noEditPoints="1" noAdjustHandles="1" noChangeArrowheads="1" noChangeShapeType="1" noTextEdit="1"/>
              </p:cNvSpPr>
              <p:nvPr/>
            </p:nvSpPr>
            <p:spPr bwMode="auto">
              <a:xfrm>
                <a:off x="2725150" y="1229791"/>
                <a:ext cx="4473334" cy="1604670"/>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Rectangle 3"/>
              <p:cNvSpPr txBox="1">
                <a:spLocks noChangeArrowheads="1"/>
              </p:cNvSpPr>
              <p:nvPr/>
            </p:nvSpPr>
            <p:spPr bwMode="auto">
              <a:xfrm>
                <a:off x="705698" y="2977895"/>
                <a:ext cx="7772400" cy="41148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kern="0" dirty="0" smtClean="0">
                    <a:latin typeface="黑体" panose="02010609060101010101" pitchFamily="49" charset="-122"/>
                    <a:ea typeface="黑体" panose="02010609060101010101" pitchFamily="49" charset="-122"/>
                  </a:rPr>
                  <a:t>第一步，网络初始化 </a:t>
                </a:r>
              </a:p>
              <a:p>
                <a:pPr lvl="1"/>
                <a:r>
                  <a:rPr lang="zh-CN" altLang="en-US" sz="2400" kern="0" dirty="0">
                    <a:latin typeface="黑体" panose="02010609060101010101" pitchFamily="49" charset="-122"/>
                    <a:ea typeface="黑体" panose="02010609060101010101" pitchFamily="49" charset="-122"/>
                  </a:rPr>
                  <a:t>给各连接权值分别赋一个区间</a:t>
                </a:r>
                <a:r>
                  <a:rPr lang="zh-CN" altLang="en-US" sz="2400" kern="0" dirty="0">
                    <a:ea typeface="黑体" panose="02010609060101010101" pitchFamily="49" charset="-122"/>
                  </a:rPr>
                  <a:t>（</a:t>
                </a:r>
                <a:r>
                  <a:rPr lang="en-US" altLang="zh-CN" sz="2400" kern="0" dirty="0">
                    <a:ea typeface="黑体" panose="02010609060101010101" pitchFamily="49" charset="-122"/>
                  </a:rPr>
                  <a:t>-1</a:t>
                </a:r>
                <a:r>
                  <a:rPr lang="zh-CN" altLang="en-US" sz="2400" kern="0" dirty="0">
                    <a:ea typeface="黑体" panose="02010609060101010101" pitchFamily="49" charset="-122"/>
                  </a:rPr>
                  <a:t>，</a:t>
                </a:r>
                <a:r>
                  <a:rPr lang="en-US" altLang="zh-CN" sz="2400" kern="0" dirty="0">
                    <a:ea typeface="黑体" panose="02010609060101010101" pitchFamily="49" charset="-122"/>
                  </a:rPr>
                  <a:t>1</a:t>
                </a:r>
                <a:r>
                  <a:rPr lang="zh-CN" altLang="en-US" sz="2400" kern="0" dirty="0">
                    <a:ea typeface="黑体" panose="02010609060101010101" pitchFamily="49" charset="-122"/>
                  </a:rPr>
                  <a:t>）</a:t>
                </a:r>
                <a:r>
                  <a:rPr lang="zh-CN" altLang="en-US" sz="2400" kern="0" dirty="0">
                    <a:latin typeface="黑体" panose="02010609060101010101" pitchFamily="49" charset="-122"/>
                    <a:ea typeface="黑体" panose="02010609060101010101" pitchFamily="49" charset="-122"/>
                  </a:rPr>
                  <a:t>内的随机数，设定误差</a:t>
                </a:r>
                <a:r>
                  <a:rPr lang="zh-CN" altLang="en-US" sz="2400" kern="0" dirty="0" smtClean="0">
                    <a:latin typeface="黑体" panose="02010609060101010101" pitchFamily="49" charset="-122"/>
                    <a:ea typeface="黑体" panose="02010609060101010101" pitchFamily="49" charset="-122"/>
                  </a:rPr>
                  <a:t>函数</a:t>
                </a:r>
                <a14:m>
                  <m:oMath xmlns:m="http://schemas.openxmlformats.org/officeDocument/2006/math">
                    <m:r>
                      <a:rPr lang="en-US" altLang="zh-CN" sz="2400" i="1" kern="0" smtClean="0">
                        <a:latin typeface="Cambria Math"/>
                        <a:ea typeface="黑体" panose="02010609060101010101" pitchFamily="49" charset="-122"/>
                      </a:rPr>
                      <m:t>𝑒</m:t>
                    </m:r>
                  </m:oMath>
                </a14:m>
                <a:r>
                  <a:rPr lang="zh-CN" altLang="en-US" sz="2400" kern="0" dirty="0" smtClean="0">
                    <a:latin typeface="黑体" panose="02010609060101010101" pitchFamily="49" charset="-122"/>
                    <a:ea typeface="黑体" panose="02010609060101010101" pitchFamily="49" charset="-122"/>
                  </a:rPr>
                  <a:t>，</a:t>
                </a:r>
                <a:r>
                  <a:rPr lang="zh-CN" altLang="en-US" sz="2400" kern="0" dirty="0">
                    <a:latin typeface="黑体" panose="02010609060101010101" pitchFamily="49" charset="-122"/>
                    <a:ea typeface="黑体" panose="02010609060101010101" pitchFamily="49" charset="-122"/>
                  </a:rPr>
                  <a:t>给定计算精度</a:t>
                </a:r>
                <a:r>
                  <a:rPr lang="zh-CN" altLang="en-US" sz="2400" kern="0" dirty="0" smtClean="0">
                    <a:latin typeface="黑体" panose="02010609060101010101" pitchFamily="49" charset="-122"/>
                    <a:ea typeface="黑体" panose="02010609060101010101" pitchFamily="49" charset="-122"/>
                  </a:rPr>
                  <a:t>值</a:t>
                </a:r>
                <a14:m>
                  <m:oMath xmlns:m="http://schemas.openxmlformats.org/officeDocument/2006/math">
                    <m:r>
                      <a:rPr lang="zh-CN" altLang="en-US" sz="2400" i="1" kern="0" smtClean="0">
                        <a:latin typeface="Cambria Math"/>
                        <a:ea typeface="黑体" panose="02010609060101010101" pitchFamily="49" charset="-122"/>
                      </a:rPr>
                      <m:t>𝜀</m:t>
                    </m:r>
                  </m:oMath>
                </a14:m>
                <a:r>
                  <a:rPr lang="zh-CN" altLang="en-US" sz="2400" kern="0" dirty="0" smtClean="0">
                    <a:latin typeface="黑体" panose="02010609060101010101" pitchFamily="49" charset="-122"/>
                    <a:ea typeface="黑体" panose="02010609060101010101" pitchFamily="49" charset="-122"/>
                  </a:rPr>
                  <a:t>和</a:t>
                </a:r>
                <a:r>
                  <a:rPr lang="zh-CN" altLang="en-US" sz="2400" kern="0" dirty="0">
                    <a:latin typeface="黑体" panose="02010609060101010101" pitchFamily="49" charset="-122"/>
                    <a:ea typeface="黑体" panose="02010609060101010101" pitchFamily="49" charset="-122"/>
                  </a:rPr>
                  <a:t>最大学习</a:t>
                </a:r>
                <a:r>
                  <a:rPr lang="zh-CN" altLang="en-US" sz="2400" kern="0" dirty="0" smtClean="0">
                    <a:latin typeface="黑体" panose="02010609060101010101" pitchFamily="49" charset="-122"/>
                    <a:ea typeface="黑体" panose="02010609060101010101" pitchFamily="49" charset="-122"/>
                  </a:rPr>
                  <a:t>次数</a:t>
                </a:r>
                <a14:m>
                  <m:oMath xmlns:m="http://schemas.openxmlformats.org/officeDocument/2006/math">
                    <m:r>
                      <a:rPr lang="en-US" altLang="zh-CN" sz="2400" i="1" kern="0" smtClean="0">
                        <a:latin typeface="Cambria Math"/>
                        <a:ea typeface="黑体" panose="02010609060101010101" pitchFamily="49" charset="-122"/>
                      </a:rPr>
                      <m:t>𝑀</m:t>
                    </m:r>
                  </m:oMath>
                </a14:m>
                <a:r>
                  <a:rPr lang="zh-CN" altLang="en-US" sz="2400" kern="0" dirty="0" smtClean="0">
                    <a:latin typeface="黑体" panose="02010609060101010101" pitchFamily="49" charset="-122"/>
                    <a:ea typeface="黑体" panose="02010609060101010101" pitchFamily="49" charset="-122"/>
                  </a:rPr>
                  <a:t>。</a:t>
                </a:r>
                <a:endParaRPr lang="zh-CN" altLang="en-US" sz="2400" kern="0" dirty="0">
                  <a:latin typeface="黑体" panose="02010609060101010101" pitchFamily="49" charset="-122"/>
                  <a:ea typeface="黑体" panose="02010609060101010101" pitchFamily="49" charset="-122"/>
                </a:endParaRPr>
              </a:p>
              <a:p>
                <a:r>
                  <a:rPr lang="zh-CN" altLang="en-US" sz="2400" kern="0" dirty="0">
                    <a:latin typeface="黑体" panose="02010609060101010101" pitchFamily="49" charset="-122"/>
                    <a:ea typeface="黑体" panose="02010609060101010101" pitchFamily="49" charset="-122"/>
                  </a:rPr>
                  <a:t>第二步</a:t>
                </a:r>
                <a:r>
                  <a:rPr lang="en-US" altLang="zh-CN" sz="2400" kern="0" dirty="0">
                    <a:latin typeface="黑体" panose="02010609060101010101" pitchFamily="49" charset="-122"/>
                    <a:ea typeface="黑体" panose="02010609060101010101" pitchFamily="49" charset="-122"/>
                  </a:rPr>
                  <a:t>,</a:t>
                </a:r>
                <a:r>
                  <a:rPr lang="zh-CN" altLang="en-US" sz="2400" kern="0" dirty="0">
                    <a:latin typeface="黑体" panose="02010609060101010101" pitchFamily="49" charset="-122"/>
                    <a:ea typeface="黑体" panose="02010609060101010101" pitchFamily="49" charset="-122"/>
                  </a:rPr>
                  <a:t>随机选取</a:t>
                </a:r>
                <a:r>
                  <a:rPr lang="zh-CN" altLang="en-US" sz="2400" kern="0" dirty="0" smtClean="0">
                    <a:latin typeface="黑体" panose="02010609060101010101" pitchFamily="49" charset="-122"/>
                    <a:ea typeface="黑体" panose="02010609060101010101" pitchFamily="49" charset="-122"/>
                  </a:rPr>
                  <a:t>第</a:t>
                </a:r>
                <a14:m>
                  <m:oMath xmlns:m="http://schemas.openxmlformats.org/officeDocument/2006/math">
                    <m:r>
                      <a:rPr lang="en-US" altLang="zh-CN" sz="2400" i="1" kern="0" smtClean="0">
                        <a:latin typeface="Cambria Math"/>
                        <a:ea typeface="黑体" panose="02010609060101010101" pitchFamily="49" charset="-122"/>
                      </a:rPr>
                      <m:t>𝑘</m:t>
                    </m:r>
                  </m:oMath>
                </a14:m>
                <a:r>
                  <a:rPr lang="zh-CN" altLang="en-US" sz="2400" kern="0" dirty="0" smtClean="0">
                    <a:latin typeface="黑体" panose="02010609060101010101" pitchFamily="49" charset="-122"/>
                    <a:ea typeface="黑体" panose="02010609060101010101" pitchFamily="49" charset="-122"/>
                  </a:rPr>
                  <a:t>个</a:t>
                </a:r>
                <a:r>
                  <a:rPr lang="zh-CN" altLang="en-US" sz="2400" kern="0" dirty="0">
                    <a:latin typeface="黑体" panose="02010609060101010101" pitchFamily="49" charset="-122"/>
                    <a:ea typeface="黑体" panose="02010609060101010101" pitchFamily="49" charset="-122"/>
                  </a:rPr>
                  <a:t>输入样本及对应期望输出  </a:t>
                </a:r>
              </a:p>
            </p:txBody>
          </p:sp>
        </mc:Choice>
        <mc:Fallback xmlns="">
          <p:sp>
            <p:nvSpPr>
              <p:cNvPr id="27" name="Rectangle 3"/>
              <p:cNvSpPr txBox="1">
                <a:spLocks noRot="1" noChangeAspect="1" noMove="1" noResize="1" noEditPoints="1" noAdjustHandles="1" noChangeArrowheads="1" noChangeShapeType="1" noTextEdit="1"/>
              </p:cNvSpPr>
              <p:nvPr/>
            </p:nvSpPr>
            <p:spPr bwMode="auto">
              <a:xfrm>
                <a:off x="705698" y="2977895"/>
                <a:ext cx="7772400" cy="4114800"/>
              </a:xfrm>
              <a:prstGeom prst="rect">
                <a:avLst/>
              </a:prstGeom>
              <a:blipFill rotWithShape="1">
                <a:blip r:embed="rId5"/>
                <a:stretch>
                  <a:fillRect l="-863" t="-1037" r="-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 Box 5"/>
              <p:cNvSpPr txBox="1">
                <a:spLocks noChangeArrowheads="1"/>
              </p:cNvSpPr>
              <p:nvPr/>
            </p:nvSpPr>
            <p:spPr bwMode="auto">
              <a:xfrm>
                <a:off x="1448752" y="4973547"/>
                <a:ext cx="62464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𝑥</m:t>
                      </m:r>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1</m:t>
                          </m:r>
                        </m:sub>
                      </m:sSub>
                      <m:r>
                        <a:rPr lang="en-US" altLang="zh-CN" i="1">
                          <a:latin typeface="Cambria Math"/>
                        </a:rPr>
                        <m:t>(</m:t>
                      </m:r>
                      <m:r>
                        <a:rPr lang="en-US" altLang="zh-CN" i="1">
                          <a:latin typeface="Cambria Math"/>
                        </a:rPr>
                        <m:t>𝑘</m:t>
                      </m:r>
                      <m:r>
                        <a:rPr lang="en-US" altLang="zh-CN" i="1">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2</m:t>
                          </m:r>
                        </m:sub>
                      </m:sSub>
                      <m:r>
                        <a:rPr lang="en-US" altLang="zh-CN" i="1">
                          <a:latin typeface="Cambria Math"/>
                        </a:rPr>
                        <m:t>(</m:t>
                      </m:r>
                      <m:r>
                        <a:rPr lang="en-US" altLang="zh-CN" i="1">
                          <a:latin typeface="Cambria Math"/>
                        </a:rPr>
                        <m:t>𝑘</m:t>
                      </m:r>
                      <m:r>
                        <a:rPr lang="en-US" altLang="zh-CN" i="1">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𝑛</m:t>
                          </m:r>
                        </m:sub>
                      </m:sSub>
                      <m:r>
                        <a:rPr lang="en-US" altLang="zh-CN" i="1">
                          <a:latin typeface="Cambria Math"/>
                        </a:rPr>
                        <m:t>(</m:t>
                      </m:r>
                      <m:r>
                        <a:rPr lang="en-US" altLang="zh-CN" i="1">
                          <a:latin typeface="Cambria Math"/>
                        </a:rPr>
                        <m:t>𝑘</m:t>
                      </m:r>
                      <m:r>
                        <a:rPr lang="en-US" altLang="zh-CN" i="1">
                          <a:latin typeface="Cambria Math"/>
                        </a:rPr>
                        <m:t>))</m:t>
                      </m:r>
                    </m:oMath>
                  </m:oMathPara>
                </a14:m>
                <a:endParaRPr lang="zh-CN" altLang="en-US" dirty="0">
                  <a:latin typeface="Times New Roman" pitchFamily="18" charset="0"/>
                </a:endParaRPr>
              </a:p>
            </p:txBody>
          </p:sp>
        </mc:Choice>
        <mc:Fallback xmlns="">
          <p:sp>
            <p:nvSpPr>
              <p:cNvPr id="28" name="Text Box 5"/>
              <p:cNvSpPr txBox="1">
                <a:spLocks noRot="1" noChangeAspect="1" noMove="1" noResize="1" noEditPoints="1" noAdjustHandles="1" noChangeArrowheads="1" noChangeShapeType="1" noTextEdit="1"/>
              </p:cNvSpPr>
              <p:nvPr/>
            </p:nvSpPr>
            <p:spPr bwMode="auto">
              <a:xfrm>
                <a:off x="1448752" y="4973547"/>
                <a:ext cx="6246495" cy="646331"/>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 Box 5"/>
              <p:cNvSpPr txBox="1">
                <a:spLocks noChangeArrowheads="1"/>
              </p:cNvSpPr>
              <p:nvPr/>
            </p:nvSpPr>
            <p:spPr bwMode="auto">
              <a:xfrm>
                <a:off x="1448752" y="5636081"/>
                <a:ext cx="6246495" cy="68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𝑜</m:t>
                          </m:r>
                        </m:sub>
                      </m:sSub>
                      <m:r>
                        <a:rPr lang="en-US" altLang="zh-CN" i="1">
                          <a:latin typeface="Cambria Math"/>
                        </a:rPr>
                        <m:t>(</m:t>
                      </m:r>
                      <m:r>
                        <a:rPr lang="en-US" altLang="zh-CN" i="1">
                          <a:latin typeface="Cambria Math"/>
                        </a:rPr>
                        <m:t>𝑘</m:t>
                      </m:r>
                      <m:r>
                        <a:rPr lang="en-US" altLang="zh-CN" i="1">
                          <a:latin typeface="Cambria Math"/>
                        </a:rPr>
                        <m:t>)=(</m:t>
                      </m:r>
                      <m:sSub>
                        <m:sSubPr>
                          <m:ctrlPr>
                            <a:rPr lang="en-US" altLang="zh-CN" i="1">
                              <a:latin typeface="Cambria Math"/>
                            </a:rPr>
                          </m:ctrlPr>
                        </m:sSubPr>
                        <m:e>
                          <m:r>
                            <a:rPr lang="en-US" altLang="zh-CN" b="0" i="1" smtClean="0">
                              <a:latin typeface="Cambria Math"/>
                            </a:rPr>
                            <m:t>𝑑</m:t>
                          </m:r>
                        </m:e>
                        <m:sub>
                          <m:r>
                            <a:rPr lang="en-US" altLang="zh-CN" i="1">
                              <a:latin typeface="Cambria Math"/>
                            </a:rPr>
                            <m:t>1</m:t>
                          </m:r>
                        </m:sub>
                      </m:sSub>
                      <m:r>
                        <a:rPr lang="en-US" altLang="zh-CN" i="1">
                          <a:latin typeface="Cambria Math"/>
                        </a:rPr>
                        <m:t>(</m:t>
                      </m:r>
                      <m:r>
                        <a:rPr lang="en-US" altLang="zh-CN" i="1">
                          <a:latin typeface="Cambria Math"/>
                        </a:rPr>
                        <m:t>𝑘</m:t>
                      </m:r>
                      <m:r>
                        <a:rPr lang="en-US" altLang="zh-CN" i="1">
                          <a:latin typeface="Cambria Math"/>
                        </a:rPr>
                        <m:t>),</m:t>
                      </m:r>
                      <m:sSub>
                        <m:sSubPr>
                          <m:ctrlPr>
                            <a:rPr lang="en-US" altLang="zh-CN" i="1">
                              <a:latin typeface="Cambria Math"/>
                            </a:rPr>
                          </m:ctrlPr>
                        </m:sSubPr>
                        <m:e>
                          <m:r>
                            <a:rPr lang="en-US" altLang="zh-CN" b="0" i="1" smtClean="0">
                              <a:latin typeface="Cambria Math"/>
                            </a:rPr>
                            <m:t>𝑑</m:t>
                          </m:r>
                        </m:e>
                        <m:sub>
                          <m:r>
                            <a:rPr lang="en-US" altLang="zh-CN" i="1">
                              <a:latin typeface="Cambria Math"/>
                            </a:rPr>
                            <m:t>2</m:t>
                          </m:r>
                        </m:sub>
                      </m:sSub>
                      <m:r>
                        <a:rPr lang="en-US" altLang="zh-CN" i="1">
                          <a:latin typeface="Cambria Math"/>
                        </a:rPr>
                        <m:t>(</m:t>
                      </m:r>
                      <m:r>
                        <a:rPr lang="en-US" altLang="zh-CN" i="1">
                          <a:latin typeface="Cambria Math"/>
                        </a:rPr>
                        <m:t>𝑘</m:t>
                      </m:r>
                      <m:r>
                        <a:rPr lang="en-US" altLang="zh-CN" i="1">
                          <a:latin typeface="Cambria Math"/>
                        </a:rPr>
                        <m:t>),⋯</m:t>
                      </m:r>
                      <m:sSub>
                        <m:sSubPr>
                          <m:ctrlPr>
                            <a:rPr lang="en-US" altLang="zh-CN" i="1">
                              <a:latin typeface="Cambria Math"/>
                            </a:rPr>
                          </m:ctrlPr>
                        </m:sSubPr>
                        <m:e>
                          <m:r>
                            <a:rPr lang="en-US" altLang="zh-CN" b="0" i="1" smtClean="0">
                              <a:latin typeface="Cambria Math"/>
                            </a:rPr>
                            <m:t>𝑑</m:t>
                          </m:r>
                        </m:e>
                        <m:sub>
                          <m:r>
                            <a:rPr lang="en-US" altLang="zh-CN" b="0" i="1" smtClean="0">
                              <a:latin typeface="Cambria Math"/>
                            </a:rPr>
                            <m:t>𝑞</m:t>
                          </m:r>
                        </m:sub>
                      </m:sSub>
                      <m:r>
                        <a:rPr lang="en-US" altLang="zh-CN" i="1">
                          <a:latin typeface="Cambria Math"/>
                        </a:rPr>
                        <m:t>(</m:t>
                      </m:r>
                      <m:r>
                        <a:rPr lang="en-US" altLang="zh-CN" i="1">
                          <a:latin typeface="Cambria Math"/>
                        </a:rPr>
                        <m:t>𝑘</m:t>
                      </m:r>
                      <m:r>
                        <a:rPr lang="en-US" altLang="zh-CN" i="1">
                          <a:latin typeface="Cambria Math"/>
                        </a:rPr>
                        <m:t>))</m:t>
                      </m:r>
                    </m:oMath>
                  </m:oMathPara>
                </a14:m>
                <a:endParaRPr lang="zh-CN" altLang="en-US" dirty="0">
                  <a:latin typeface="Times New Roman" pitchFamily="18" charset="0"/>
                </a:endParaRPr>
              </a:p>
            </p:txBody>
          </p:sp>
        </mc:Choice>
        <mc:Fallback xmlns="">
          <p:sp>
            <p:nvSpPr>
              <p:cNvPr id="29" name="Text Box 5"/>
              <p:cNvSpPr txBox="1">
                <a:spLocks noRot="1" noChangeAspect="1" noMove="1" noResize="1" noEditPoints="1" noAdjustHandles="1" noChangeArrowheads="1" noChangeShapeType="1" noTextEdit="1"/>
              </p:cNvSpPr>
              <p:nvPr/>
            </p:nvSpPr>
            <p:spPr bwMode="auto">
              <a:xfrm>
                <a:off x="1448752" y="5636081"/>
                <a:ext cx="6246495" cy="689163"/>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53</a:t>
            </a:fld>
            <a:r>
              <a:rPr lang="en-US" altLang="zh-CN" smtClean="0"/>
              <a:t>/71</a:t>
            </a:r>
            <a:endParaRPr lang="en-US" altLang="zh-CN" dirty="0"/>
          </a:p>
        </p:txBody>
      </p:sp>
    </p:spTree>
    <p:extLst>
      <p:ext uri="{BB962C8B-B14F-4D97-AF65-F5344CB8AC3E}">
        <p14:creationId xmlns:p14="http://schemas.microsoft.com/office/powerpoint/2010/main" val="948129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p:sp>
        <p:nvSpPr>
          <p:cNvPr id="13" name="Rectangle 3"/>
          <p:cNvSpPr txBox="1">
            <a:spLocks noChangeArrowheads="1"/>
          </p:cNvSpPr>
          <p:nvPr/>
        </p:nvSpPr>
        <p:spPr bwMode="auto">
          <a:xfrm>
            <a:off x="768228" y="106228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kern="0" dirty="0" smtClean="0">
                <a:latin typeface="黑体" panose="02010609060101010101" pitchFamily="49" charset="-122"/>
                <a:ea typeface="黑体" panose="02010609060101010101" pitchFamily="49" charset="-122"/>
              </a:rPr>
              <a:t>第三步，计算隐含层各神经元的输入和输出</a:t>
            </a:r>
          </a:p>
          <a:p>
            <a:pPr>
              <a:buFont typeface="Wingdings" pitchFamily="2" charset="2"/>
              <a:buNone/>
            </a:pPr>
            <a:endParaRPr lang="en-US" altLang="zh-CN" sz="2400" kern="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1275332" y="1237120"/>
                <a:ext cx="6246495" cy="16144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i="1">
                              <a:latin typeface="Cambria Math"/>
                            </a:rPr>
                            <m:t>h𝑖</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nary>
                        <m:naryPr>
                          <m:chr m:val="∑"/>
                          <m:ctrlPr>
                            <a:rPr lang="en-US" altLang="zh-CN" b="0" i="1" smtClean="0">
                              <a:latin typeface="Cambria Math"/>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𝑖h</m:t>
                              </m:r>
                            </m:sub>
                          </m:sSub>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d>
                            <m:dPr>
                              <m:ctrlPr>
                                <a:rPr lang="en-US" altLang="zh-CN" b="0" i="1" smtClean="0">
                                  <a:latin typeface="Cambria Math"/>
                                </a:rPr>
                              </m:ctrlPr>
                            </m:dPr>
                            <m:e>
                              <m:r>
                                <a:rPr lang="en-US" altLang="zh-CN" b="0" i="1" smtClean="0">
                                  <a:latin typeface="Cambria Math"/>
                                </a:rPr>
                                <m:t>𝑘</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𝑏</m:t>
                              </m:r>
                            </m:e>
                            <m:sub>
                              <m:r>
                                <a:rPr lang="en-US" altLang="zh-CN" b="0" i="1" smtClean="0">
                                  <a:latin typeface="Cambria Math"/>
                                </a:rPr>
                                <m:t>h</m:t>
                              </m:r>
                            </m:sub>
                          </m:sSub>
                          <m:r>
                            <a:rPr lang="en-US" altLang="zh-CN" b="0" i="1" smtClean="0">
                              <a:latin typeface="Cambria Math"/>
                            </a:rPr>
                            <m:t>           </m:t>
                          </m:r>
                          <m:r>
                            <a:rPr lang="en-US" altLang="zh-CN" b="0" i="1" smtClean="0">
                              <a:latin typeface="Cambria Math"/>
                            </a:rPr>
                            <m:t>h</m:t>
                          </m:r>
                          <m:r>
                            <a:rPr lang="en-US" altLang="zh-CN" b="0" i="1" smtClean="0">
                              <a:latin typeface="Cambria Math"/>
                            </a:rPr>
                            <m:t>=1,2,⋯,</m:t>
                          </m:r>
                          <m:r>
                            <a:rPr lang="en-US" altLang="zh-CN" b="0" i="1" smtClean="0">
                              <a:latin typeface="Cambria Math"/>
                              <a:ea typeface="Cambria Math"/>
                            </a:rPr>
                            <m:t>𝑝</m:t>
                          </m:r>
                        </m:e>
                      </m:nary>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1275332" y="1237120"/>
                <a:ext cx="6246495" cy="1614416"/>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5"/>
              <p:cNvSpPr txBox="1">
                <a:spLocks noChangeArrowheads="1"/>
              </p:cNvSpPr>
              <p:nvPr/>
            </p:nvSpPr>
            <p:spPr bwMode="auto">
              <a:xfrm>
                <a:off x="1275331" y="2734861"/>
                <a:ext cx="62464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i="1">
                              <a:latin typeface="Cambria Math"/>
                            </a:rPr>
                            <m:t>h</m:t>
                          </m:r>
                          <m:r>
                            <a:rPr lang="en-US" altLang="zh-CN" b="0" i="1" smtClean="0">
                              <a:latin typeface="Cambria Math"/>
                            </a:rPr>
                            <m:t>𝑜</m:t>
                          </m:r>
                        </m:e>
                        <m:sub>
                          <m:r>
                            <a:rPr lang="en-US" altLang="zh-CN" b="0" i="1" smtClean="0">
                              <a:latin typeface="Cambria Math"/>
                            </a:rPr>
                            <m:t>h</m:t>
                          </m:r>
                        </m:sub>
                      </m:sSub>
                      <m:d>
                        <m:dPr>
                          <m:ctrlPr>
                            <a:rPr lang="en-US" altLang="zh-CN" b="0" i="1" smtClean="0">
                              <a:latin typeface="Cambria Math"/>
                            </a:rPr>
                          </m:ctrlPr>
                        </m:dPr>
                        <m:e>
                          <m:r>
                            <a:rPr lang="en-US" altLang="zh-CN" b="0" i="1" smtClean="0">
                              <a:latin typeface="Cambria Math"/>
                            </a:rPr>
                            <m:t>𝑘</m:t>
                          </m:r>
                        </m:e>
                      </m:d>
                      <m:r>
                        <a:rPr lang="en-US" altLang="zh-CN" b="0" i="1" smtClean="0">
                          <a:latin typeface="Cambria Math"/>
                        </a:rPr>
                        <m:t>=</m:t>
                      </m:r>
                      <m:r>
                        <a:rPr lang="en-US" altLang="zh-CN" b="0" i="1" smtClean="0">
                          <a:latin typeface="Cambria Math"/>
                        </a:rPr>
                        <m:t>𝑓</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h𝑖</m:t>
                              </m:r>
                            </m:e>
                            <m:sub>
                              <m:r>
                                <a:rPr lang="en-US" altLang="zh-CN" b="0" i="1" smtClean="0">
                                  <a:latin typeface="Cambria Math"/>
                                </a:rPr>
                                <m:t>h</m:t>
                              </m:r>
                            </m:sub>
                          </m:sSub>
                          <m:d>
                            <m:dPr>
                              <m:ctrlPr>
                                <a:rPr lang="en-US" altLang="zh-CN" b="0" i="1" smtClean="0">
                                  <a:latin typeface="Cambria Math"/>
                                </a:rPr>
                              </m:ctrlPr>
                            </m:dPr>
                            <m:e>
                              <m:r>
                                <a:rPr lang="en-US" altLang="zh-CN" b="0" i="1" smtClean="0">
                                  <a:latin typeface="Cambria Math"/>
                                </a:rPr>
                                <m:t>𝑘</m:t>
                              </m:r>
                            </m:e>
                          </m:d>
                        </m:e>
                      </m:d>
                      <m:r>
                        <a:rPr lang="en-US" altLang="zh-CN" b="0" i="1" smtClean="0">
                          <a:latin typeface="Cambria Math"/>
                        </a:rPr>
                        <m:t>           </m:t>
                      </m:r>
                      <m:r>
                        <a:rPr lang="en-US" altLang="zh-CN" i="1">
                          <a:latin typeface="Cambria Math"/>
                        </a:rPr>
                        <m:t>h</m:t>
                      </m:r>
                      <m:r>
                        <a:rPr lang="en-US" altLang="zh-CN" i="1">
                          <a:latin typeface="Cambria Math"/>
                        </a:rPr>
                        <m:t>=1,2,⋯,</m:t>
                      </m:r>
                      <m:r>
                        <a:rPr lang="en-US" altLang="zh-CN" i="1">
                          <a:latin typeface="Cambria Math"/>
                          <a:ea typeface="Cambria Math"/>
                        </a:rPr>
                        <m:t>𝑝</m:t>
                      </m:r>
                    </m:oMath>
                  </m:oMathPara>
                </a14:m>
                <a:endParaRPr lang="zh-CN" altLang="en-US" dirty="0">
                  <a:latin typeface="Times New Roman" pitchFamily="18" charset="0"/>
                </a:endParaRPr>
              </a:p>
            </p:txBody>
          </p:sp>
        </mc:Choice>
        <mc:Fallback xmlns="">
          <p:sp>
            <p:nvSpPr>
              <p:cNvPr id="15" name="Text Box 5"/>
              <p:cNvSpPr txBox="1">
                <a:spLocks noRot="1" noChangeAspect="1" noMove="1" noResize="1" noEditPoints="1" noAdjustHandles="1" noChangeArrowheads="1" noChangeShapeType="1" noTextEdit="1"/>
              </p:cNvSpPr>
              <p:nvPr/>
            </p:nvSpPr>
            <p:spPr bwMode="auto">
              <a:xfrm>
                <a:off x="1275331" y="2734861"/>
                <a:ext cx="6246495" cy="646331"/>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5"/>
              <p:cNvSpPr txBox="1">
                <a:spLocks noChangeArrowheads="1"/>
              </p:cNvSpPr>
              <p:nvPr/>
            </p:nvSpPr>
            <p:spPr bwMode="auto">
              <a:xfrm>
                <a:off x="786586" y="2873150"/>
                <a:ext cx="6828144" cy="160467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𝑦𝑖</m:t>
                          </m:r>
                        </m:e>
                        <m:sub>
                          <m:r>
                            <a:rPr lang="en-US" altLang="zh-CN" b="0" i="1" smtClean="0">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nary>
                        <m:naryPr>
                          <m:chr m:val="∑"/>
                          <m:ctrlPr>
                            <a:rPr lang="en-US" altLang="zh-CN" b="0" i="1" smtClean="0">
                              <a:latin typeface="Cambria Math"/>
                            </a:rPr>
                          </m:ctrlPr>
                        </m:naryPr>
                        <m:sub>
                          <m:r>
                            <m:rPr>
                              <m:brk m:alnAt="23"/>
                            </m:rPr>
                            <a:rPr lang="en-US" altLang="zh-CN" b="0" i="1" smtClean="0">
                              <a:latin typeface="Cambria Math"/>
                            </a:rPr>
                            <m:t>h</m:t>
                          </m:r>
                          <m:r>
                            <a:rPr lang="en-US" altLang="zh-CN" b="0" i="1" smtClean="0">
                              <a:latin typeface="Cambria Math"/>
                            </a:rPr>
                            <m:t>=1</m:t>
                          </m:r>
                        </m:sub>
                        <m:sup>
                          <m:r>
                            <a:rPr lang="en-US" altLang="zh-CN" b="0" i="1" smtClean="0">
                              <a:latin typeface="Cambria Math"/>
                            </a:rPr>
                            <m:t>𝑝</m:t>
                          </m:r>
                        </m:sup>
                        <m:e>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h𝑜</m:t>
                              </m:r>
                            </m:sub>
                          </m:sSub>
                          <m:sSub>
                            <m:sSubPr>
                              <m:ctrlPr>
                                <a:rPr lang="en-US" altLang="zh-CN" b="0" i="1" smtClean="0">
                                  <a:latin typeface="Cambria Math"/>
                                </a:rPr>
                              </m:ctrlPr>
                            </m:sSubPr>
                            <m:e>
                              <m:r>
                                <a:rPr lang="en-US" altLang="zh-CN" b="0" i="1" smtClean="0">
                                  <a:latin typeface="Cambria Math"/>
                                </a:rPr>
                                <m:t>h𝑜</m:t>
                              </m:r>
                            </m:e>
                            <m:sub>
                              <m:r>
                                <a:rPr lang="en-US" altLang="zh-CN" b="0" i="1" smtClean="0">
                                  <a:latin typeface="Cambria Math"/>
                                </a:rPr>
                                <m:t>h</m:t>
                              </m:r>
                            </m:sub>
                          </m:sSub>
                          <m:d>
                            <m:dPr>
                              <m:ctrlPr>
                                <a:rPr lang="en-US" altLang="zh-CN" b="0" i="1" smtClean="0">
                                  <a:latin typeface="Cambria Math"/>
                                </a:rPr>
                              </m:ctrlPr>
                            </m:dPr>
                            <m:e>
                              <m:r>
                                <a:rPr lang="en-US" altLang="zh-CN" b="0" i="1" smtClean="0">
                                  <a:latin typeface="Cambria Math"/>
                                </a:rPr>
                                <m:t>𝑘</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𝑏</m:t>
                              </m:r>
                            </m:e>
                            <m:sub>
                              <m:r>
                                <a:rPr lang="en-US" altLang="zh-CN" b="0" i="1" smtClean="0">
                                  <a:latin typeface="Cambria Math"/>
                                </a:rPr>
                                <m:t>𝑜</m:t>
                              </m:r>
                            </m:sub>
                          </m:sSub>
                          <m:r>
                            <a:rPr lang="en-US" altLang="zh-CN" b="0" i="1" smtClean="0">
                              <a:latin typeface="Cambria Math"/>
                            </a:rPr>
                            <m:t>           </m:t>
                          </m:r>
                          <m:r>
                            <a:rPr lang="en-US" altLang="zh-CN" b="0" i="1" smtClean="0">
                              <a:latin typeface="Cambria Math"/>
                            </a:rPr>
                            <m:t>𝑜</m:t>
                          </m:r>
                          <m:r>
                            <a:rPr lang="en-US" altLang="zh-CN" b="0" i="1" smtClean="0">
                              <a:latin typeface="Cambria Math"/>
                            </a:rPr>
                            <m:t>=1,2,⋯,</m:t>
                          </m:r>
                          <m:r>
                            <a:rPr lang="en-US" altLang="zh-CN" b="0" i="1" smtClean="0">
                              <a:latin typeface="Cambria Math"/>
                              <a:ea typeface="Cambria Math"/>
                            </a:rPr>
                            <m:t>𝑞</m:t>
                          </m:r>
                        </m:e>
                      </m:nary>
                    </m:oMath>
                  </m:oMathPara>
                </a14:m>
                <a:endParaRPr lang="zh-CN" altLang="en-US" dirty="0">
                  <a:latin typeface="Times New Roman" pitchFamily="18" charset="0"/>
                </a:endParaRPr>
              </a:p>
            </p:txBody>
          </p:sp>
        </mc:Choice>
        <mc:Fallback xmlns="">
          <p:sp>
            <p:nvSpPr>
              <p:cNvPr id="16" name="Text Box 5"/>
              <p:cNvSpPr txBox="1">
                <a:spLocks noRot="1" noChangeAspect="1" noMove="1" noResize="1" noEditPoints="1" noAdjustHandles="1" noChangeArrowheads="1" noChangeShapeType="1" noTextEdit="1"/>
              </p:cNvSpPr>
              <p:nvPr/>
            </p:nvSpPr>
            <p:spPr bwMode="auto">
              <a:xfrm>
                <a:off x="786586" y="2873150"/>
                <a:ext cx="6828144" cy="1604670"/>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5"/>
              <p:cNvSpPr txBox="1">
                <a:spLocks noChangeArrowheads="1"/>
              </p:cNvSpPr>
              <p:nvPr/>
            </p:nvSpPr>
            <p:spPr bwMode="auto">
              <a:xfrm>
                <a:off x="1077410" y="4453660"/>
                <a:ext cx="6246495"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𝑦𝑜</m:t>
                          </m:r>
                        </m:e>
                        <m:sub>
                          <m:r>
                            <a:rPr lang="en-US" altLang="zh-CN" b="0" i="1" smtClean="0">
                              <a:latin typeface="Cambria Math"/>
                            </a:rPr>
                            <m:t>𝑜</m:t>
                          </m:r>
                        </m:sub>
                      </m:sSub>
                      <m:d>
                        <m:dPr>
                          <m:ctrlPr>
                            <a:rPr lang="en-US" altLang="zh-CN" b="0" i="1" smtClean="0">
                              <a:latin typeface="Cambria Math"/>
                            </a:rPr>
                          </m:ctrlPr>
                        </m:dPr>
                        <m:e>
                          <m:r>
                            <a:rPr lang="en-US" altLang="zh-CN" b="0" i="1" smtClean="0">
                              <a:latin typeface="Cambria Math"/>
                            </a:rPr>
                            <m:t>𝑘</m:t>
                          </m:r>
                        </m:e>
                      </m:d>
                      <m:r>
                        <a:rPr lang="en-US" altLang="zh-CN" b="0" i="1" smtClean="0">
                          <a:latin typeface="Cambria Math"/>
                        </a:rPr>
                        <m:t>=</m:t>
                      </m:r>
                      <m:r>
                        <a:rPr lang="en-US" altLang="zh-CN" b="0" i="1" smtClean="0">
                          <a:latin typeface="Cambria Math"/>
                        </a:rPr>
                        <m:t>𝑓</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𝑦𝑖</m:t>
                              </m:r>
                            </m:e>
                            <m:sub>
                              <m:r>
                                <a:rPr lang="en-US" altLang="zh-CN" b="0" i="1" smtClean="0">
                                  <a:latin typeface="Cambria Math"/>
                                </a:rPr>
                                <m:t>𝑜</m:t>
                              </m:r>
                            </m:sub>
                          </m:sSub>
                          <m:d>
                            <m:dPr>
                              <m:ctrlPr>
                                <a:rPr lang="en-US" altLang="zh-CN" b="0" i="1" smtClean="0">
                                  <a:latin typeface="Cambria Math"/>
                                </a:rPr>
                              </m:ctrlPr>
                            </m:dPr>
                            <m:e>
                              <m:r>
                                <a:rPr lang="en-US" altLang="zh-CN" b="0" i="1" smtClean="0">
                                  <a:latin typeface="Cambria Math"/>
                                </a:rPr>
                                <m:t>𝑘</m:t>
                              </m:r>
                            </m:e>
                          </m:d>
                        </m:e>
                      </m:d>
                      <m:r>
                        <a:rPr lang="en-US" altLang="zh-CN" b="0" i="1" smtClean="0">
                          <a:latin typeface="Cambria Math"/>
                        </a:rPr>
                        <m:t>           </m:t>
                      </m:r>
                      <m:r>
                        <a:rPr lang="en-US" altLang="zh-CN" b="0" i="1" smtClean="0">
                          <a:latin typeface="Cambria Math"/>
                        </a:rPr>
                        <m:t>𝑜</m:t>
                      </m:r>
                      <m:r>
                        <a:rPr lang="en-US" altLang="zh-CN" i="1">
                          <a:latin typeface="Cambria Math"/>
                        </a:rPr>
                        <m:t>=1,2,⋯,</m:t>
                      </m:r>
                      <m:r>
                        <a:rPr lang="en-US" altLang="zh-CN" b="0" i="1" smtClean="0">
                          <a:latin typeface="Cambria Math"/>
                          <a:ea typeface="Cambria Math"/>
                        </a:rPr>
                        <m:t>𝑞</m:t>
                      </m:r>
                    </m:oMath>
                  </m:oMathPara>
                </a14:m>
                <a:endParaRPr lang="zh-CN" altLang="en-US" dirty="0">
                  <a:latin typeface="Times New Roman" pitchFamily="18" charset="0"/>
                </a:endParaRPr>
              </a:p>
            </p:txBody>
          </p:sp>
        </mc:Choice>
        <mc:Fallback xmlns="">
          <p:sp>
            <p:nvSpPr>
              <p:cNvPr id="17" name="Text Box 5"/>
              <p:cNvSpPr txBox="1">
                <a:spLocks noRot="1" noChangeAspect="1" noMove="1" noResize="1" noEditPoints="1" noAdjustHandles="1" noChangeArrowheads="1" noChangeShapeType="1" noTextEdit="1"/>
              </p:cNvSpPr>
              <p:nvPr/>
            </p:nvSpPr>
            <p:spPr bwMode="auto">
              <a:xfrm>
                <a:off x="1077410" y="4453660"/>
                <a:ext cx="6246495" cy="646331"/>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54</a:t>
            </a:fld>
            <a:r>
              <a:rPr lang="en-US" altLang="zh-CN" smtClean="0"/>
              <a:t>/71</a:t>
            </a:r>
            <a:endParaRPr lang="en-US" altLang="zh-CN" dirty="0"/>
          </a:p>
        </p:txBody>
      </p:sp>
    </p:spTree>
    <p:extLst>
      <p:ext uri="{BB962C8B-B14F-4D97-AF65-F5344CB8AC3E}">
        <p14:creationId xmlns:p14="http://schemas.microsoft.com/office/powerpoint/2010/main" val="403327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mc:AlternateContent xmlns:mc="http://schemas.openxmlformats.org/markup-compatibility/2006" xmlns:a14="http://schemas.microsoft.com/office/drawing/2010/main">
        <mc:Choice Requires="a14">
          <p:sp>
            <p:nvSpPr>
              <p:cNvPr id="13" name="Rectangle 3"/>
              <p:cNvSpPr txBox="1">
                <a:spLocks noChangeArrowheads="1"/>
              </p:cNvSpPr>
              <p:nvPr/>
            </p:nvSpPr>
            <p:spPr bwMode="auto">
              <a:xfrm>
                <a:off x="768228" y="1062283"/>
                <a:ext cx="7772400" cy="41148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dirty="0" smtClean="0">
                    <a:latin typeface="黑体" panose="02010609060101010101" pitchFamily="49" charset="-122"/>
                    <a:ea typeface="黑体" panose="02010609060101010101" pitchFamily="49" charset="-122"/>
                  </a:rPr>
                  <a:t>第四步，利用网络期望输出和实际输出，计算误差函数对输出层的各神经元的偏导数</a:t>
                </a:r>
                <a14:m>
                  <m:oMath xmlns:m="http://schemas.openxmlformats.org/officeDocument/2006/math">
                    <m:sSub>
                      <m:sSubPr>
                        <m:ctrlPr>
                          <a:rPr lang="en-US" altLang="zh-CN" sz="2400" i="1" smtClean="0">
                            <a:latin typeface="Cambria Math"/>
                            <a:ea typeface="黑体" panose="02010609060101010101" pitchFamily="49" charset="-122"/>
                          </a:rPr>
                        </m:ctrlPr>
                      </m:sSubPr>
                      <m:e>
                        <m:r>
                          <a:rPr lang="zh-CN" altLang="en-US" sz="2400" i="1" smtClean="0">
                            <a:latin typeface="Cambria Math"/>
                            <a:ea typeface="黑体" panose="02010609060101010101" pitchFamily="49" charset="-122"/>
                          </a:rPr>
                          <m:t>𝛿</m:t>
                        </m:r>
                      </m:e>
                      <m:sub>
                        <m:r>
                          <a:rPr lang="en-US" altLang="zh-CN" sz="2400" b="0" i="1" smtClean="0">
                            <a:latin typeface="Cambria Math"/>
                            <a:ea typeface="黑体" panose="02010609060101010101" pitchFamily="49" charset="-122"/>
                          </a:rPr>
                          <m:t>𝑜</m:t>
                        </m:r>
                      </m:sub>
                    </m:sSub>
                    <m:r>
                      <a:rPr lang="en-US" altLang="zh-CN" sz="2400" b="0" i="1" smtClean="0">
                        <a:latin typeface="Cambria Math"/>
                        <a:ea typeface="黑体" panose="02010609060101010101" pitchFamily="49" charset="-122"/>
                      </a:rPr>
                      <m:t>(</m:t>
                    </m:r>
                    <m:r>
                      <a:rPr lang="en-US" altLang="zh-CN" sz="2400" b="0" i="1" smtClean="0">
                        <a:latin typeface="Cambria Math"/>
                        <a:ea typeface="黑体" panose="02010609060101010101" pitchFamily="49" charset="-122"/>
                      </a:rPr>
                      <m:t>𝑘</m:t>
                    </m:r>
                    <m:r>
                      <a:rPr lang="en-US" altLang="zh-CN" sz="2400" b="0" i="1" smtClean="0">
                        <a:latin typeface="Cambria Math"/>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a:p>
                <a:pPr>
                  <a:buFont typeface="Wingdings" pitchFamily="2" charset="2"/>
                  <a:buNone/>
                </a:pPr>
                <a:endParaRPr lang="en-US" altLang="zh-CN" sz="2400" kern="0" dirty="0">
                  <a:latin typeface="黑体" panose="02010609060101010101" pitchFamily="49" charset="-122"/>
                  <a:ea typeface="黑体" panose="02010609060101010101" pitchFamily="49" charset="-122"/>
                </a:endParaRPr>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768228" y="1062283"/>
                <a:ext cx="7772400" cy="4114800"/>
              </a:xfrm>
              <a:prstGeom prst="rect">
                <a:avLst/>
              </a:prstGeom>
              <a:blipFill rotWithShape="1">
                <a:blip r:embed="rId2"/>
                <a:stretch>
                  <a:fillRect l="-784" t="-11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760840" y="1824060"/>
                <a:ext cx="2849454" cy="127567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altLang="zh-CN" b="0" i="1" smtClean="0">
                              <a:latin typeface="Cambria Math"/>
                            </a:rPr>
                          </m:ctrlPr>
                        </m:fPr>
                        <m:num>
                          <m:r>
                            <a:rPr lang="zh-CN" altLang="en-US" b="0" i="1" smtClean="0">
                              <a:latin typeface="Cambria Math"/>
                            </a:rPr>
                            <m:t>𝜕</m:t>
                          </m:r>
                          <m:r>
                            <a:rPr lang="en-US" altLang="zh-CN" b="0" i="1" smtClean="0">
                              <a:latin typeface="Cambria Math"/>
                            </a:rPr>
                            <m:t>𝑒</m:t>
                          </m:r>
                        </m:num>
                        <m:den>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h𝑜</m:t>
                              </m:r>
                            </m:sub>
                          </m:sSub>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𝑒</m:t>
                          </m:r>
                        </m:num>
                        <m:den>
                          <m:r>
                            <a:rPr lang="zh-CN" altLang="en-US" i="1">
                              <a:latin typeface="Cambria Math"/>
                            </a:rPr>
                            <m:t>𝜕</m:t>
                          </m:r>
                          <m:sSub>
                            <m:sSubPr>
                              <m:ctrlPr>
                                <a:rPr lang="en-US" altLang="zh-CN" i="1">
                                  <a:latin typeface="Cambria Math"/>
                                </a:rPr>
                              </m:ctrlPr>
                            </m:sSubPr>
                            <m:e>
                              <m:r>
                                <a:rPr lang="en-US" altLang="zh-CN" b="0" i="1" smtClean="0">
                                  <a:latin typeface="Cambria Math"/>
                                </a:rPr>
                                <m:t>𝑦𝑖</m:t>
                              </m:r>
                            </m:e>
                            <m:sub>
                              <m:r>
                                <a:rPr lang="en-US" altLang="zh-CN" i="1">
                                  <a:latin typeface="Cambria Math"/>
                                </a:rPr>
                                <m:t>𝑜</m:t>
                              </m:r>
                            </m:sub>
                          </m:sSub>
                        </m:den>
                      </m:f>
                      <m:f>
                        <m:fPr>
                          <m:ctrlPr>
                            <a:rPr lang="en-US" altLang="zh-CN" i="1">
                              <a:latin typeface="Cambria Math"/>
                            </a:rPr>
                          </m:ctrlPr>
                        </m:fPr>
                        <m:num>
                          <m:r>
                            <a:rPr lang="zh-CN" altLang="en-US" i="1">
                              <a:latin typeface="Cambria Math"/>
                            </a:rPr>
                            <m:t>𝜕</m:t>
                          </m:r>
                          <m:sSub>
                            <m:sSubPr>
                              <m:ctrlPr>
                                <a:rPr lang="en-US" altLang="zh-CN" i="1" smtClean="0">
                                  <a:latin typeface="Cambria Math"/>
                                </a:rPr>
                              </m:ctrlPr>
                            </m:sSubPr>
                            <m:e>
                              <m:r>
                                <a:rPr lang="en-US" altLang="zh-CN" b="0" i="1" smtClean="0">
                                  <a:latin typeface="Cambria Math"/>
                                </a:rPr>
                                <m:t>𝑦𝑖</m:t>
                              </m:r>
                            </m:e>
                            <m:sub>
                              <m:r>
                                <a:rPr lang="en-US" altLang="zh-CN" b="0" i="1" smtClean="0">
                                  <a:latin typeface="Cambria Math"/>
                                </a:rPr>
                                <m:t>𝑜</m:t>
                              </m:r>
                            </m:sub>
                          </m:sSub>
                        </m:num>
                        <m:den>
                          <m:r>
                            <a:rPr lang="zh-CN" altLang="en-US" i="1">
                              <a:latin typeface="Cambria Math"/>
                            </a:rPr>
                            <m:t>𝜕</m:t>
                          </m:r>
                          <m:sSub>
                            <m:sSubPr>
                              <m:ctrlPr>
                                <a:rPr lang="en-US" altLang="zh-CN" i="1">
                                  <a:latin typeface="Cambria Math"/>
                                </a:rPr>
                              </m:ctrlPr>
                            </m:sSubPr>
                            <m:e>
                              <m:r>
                                <a:rPr lang="en-US" altLang="zh-CN" i="1">
                                  <a:latin typeface="Cambria Math"/>
                                </a:rPr>
                                <m:t>𝑤</m:t>
                              </m:r>
                            </m:e>
                            <m:sub>
                              <m:r>
                                <a:rPr lang="en-US" altLang="zh-CN" i="1">
                                  <a:latin typeface="Cambria Math"/>
                                </a:rPr>
                                <m:t>h𝑜</m:t>
                              </m:r>
                            </m:sub>
                          </m:sSub>
                        </m:den>
                      </m:f>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760840" y="1824060"/>
                <a:ext cx="2849454" cy="1275670"/>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5"/>
              <p:cNvSpPr txBox="1">
                <a:spLocks noChangeArrowheads="1"/>
              </p:cNvSpPr>
              <p:nvPr/>
            </p:nvSpPr>
            <p:spPr bwMode="auto">
              <a:xfrm>
                <a:off x="3389576" y="1855039"/>
                <a:ext cx="5770179" cy="131978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altLang="zh-CN" i="1" smtClean="0">
                              <a:latin typeface="Cambria Math"/>
                            </a:rPr>
                          </m:ctrlPr>
                        </m:fPr>
                        <m:num>
                          <m:r>
                            <a:rPr lang="zh-CN" altLang="en-US" i="1">
                              <a:latin typeface="Cambria Math"/>
                            </a:rPr>
                            <m:t>𝜕</m:t>
                          </m:r>
                          <m:sSub>
                            <m:sSubPr>
                              <m:ctrlPr>
                                <a:rPr lang="en-US" altLang="zh-CN" i="1" smtClean="0">
                                  <a:latin typeface="Cambria Math"/>
                                </a:rPr>
                              </m:ctrlPr>
                            </m:sSubPr>
                            <m:e>
                              <m:r>
                                <a:rPr lang="en-US" altLang="zh-CN" b="0" i="1" smtClean="0">
                                  <a:latin typeface="Cambria Math"/>
                                </a:rPr>
                                <m:t>𝑦𝑖</m:t>
                              </m:r>
                            </m:e>
                            <m:sub>
                              <m:r>
                                <a:rPr lang="en-US" altLang="zh-CN" b="0" i="1" smtClean="0">
                                  <a:latin typeface="Cambria Math"/>
                                </a:rPr>
                                <m:t>𝑜</m:t>
                              </m:r>
                            </m:sub>
                          </m:sSub>
                        </m:num>
                        <m:den>
                          <m:r>
                            <a:rPr lang="zh-CN" altLang="en-US" i="1">
                              <a:latin typeface="Cambria Math"/>
                            </a:rPr>
                            <m:t>𝜕</m:t>
                          </m:r>
                          <m:sSub>
                            <m:sSubPr>
                              <m:ctrlPr>
                                <a:rPr lang="en-US" altLang="zh-CN" i="1">
                                  <a:latin typeface="Cambria Math"/>
                                </a:rPr>
                              </m:ctrlPr>
                            </m:sSubPr>
                            <m:e>
                              <m:r>
                                <a:rPr lang="en-US" altLang="zh-CN" i="1">
                                  <a:latin typeface="Cambria Math"/>
                                </a:rPr>
                                <m:t>𝑤</m:t>
                              </m:r>
                            </m:e>
                            <m:sub>
                              <m:r>
                                <a:rPr lang="en-US" altLang="zh-CN" i="1">
                                  <a:latin typeface="Cambria Math"/>
                                </a:rPr>
                                <m:t>h𝑜</m:t>
                              </m:r>
                            </m:sub>
                          </m:sSub>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b="0" i="1" smtClean="0">
                              <a:latin typeface="Cambria Math"/>
                            </a:rPr>
                            <m:t>(</m:t>
                          </m:r>
                          <m:nary>
                            <m:naryPr>
                              <m:chr m:val="∑"/>
                              <m:ctrlPr>
                                <a:rPr lang="en-US" altLang="zh-CN" b="0" i="1" smtClean="0">
                                  <a:latin typeface="Cambria Math"/>
                                </a:rPr>
                              </m:ctrlPr>
                            </m:naryPr>
                            <m:sub>
                              <m:r>
                                <m:rPr>
                                  <m:brk m:alnAt="23"/>
                                </m:rPr>
                                <a:rPr lang="en-US" altLang="zh-CN" b="0" i="1" smtClean="0">
                                  <a:latin typeface="Cambria Math"/>
                                </a:rPr>
                                <m:t>h</m:t>
                              </m:r>
                            </m:sub>
                            <m:sup>
                              <m:r>
                                <a:rPr lang="en-US" altLang="zh-CN" b="0" i="1" smtClean="0">
                                  <a:latin typeface="Cambria Math"/>
                                </a:rPr>
                                <m:t>𝑝</m:t>
                              </m:r>
                            </m:sup>
                            <m:e>
                              <m:sSub>
                                <m:sSubPr>
                                  <m:ctrlPr>
                                    <a:rPr lang="en-US" altLang="zh-CN" i="1">
                                      <a:latin typeface="Cambria Math"/>
                                    </a:rPr>
                                  </m:ctrlPr>
                                </m:sSubPr>
                                <m:e>
                                  <m:r>
                                    <a:rPr lang="en-US" altLang="zh-CN" i="1">
                                      <a:latin typeface="Cambria Math"/>
                                    </a:rPr>
                                    <m:t>𝑤</m:t>
                                  </m:r>
                                </m:e>
                                <m:sub>
                                  <m:r>
                                    <a:rPr lang="en-US" altLang="zh-CN" b="0" i="1" smtClean="0">
                                      <a:latin typeface="Cambria Math"/>
                                    </a:rPr>
                                    <m:t>h</m:t>
                                  </m:r>
                                  <m:r>
                                    <a:rPr lang="en-US" altLang="zh-CN" i="1">
                                      <a:latin typeface="Cambria Math"/>
                                    </a:rPr>
                                    <m:t>𝑜</m:t>
                                  </m:r>
                                </m:sub>
                              </m:sSub>
                              <m:sSub>
                                <m:sSubPr>
                                  <m:ctrlPr>
                                    <a:rPr lang="en-US" altLang="zh-CN" i="1">
                                      <a:latin typeface="Cambria Math"/>
                                    </a:rPr>
                                  </m:ctrlPr>
                                </m:sSubPr>
                                <m:e>
                                  <m:r>
                                    <a:rPr lang="en-US" altLang="zh-CN" i="1">
                                      <a:latin typeface="Cambria Math"/>
                                    </a:rPr>
                                    <m:t>h𝑜</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e>
                          </m:nary>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𝑏</m:t>
                              </m:r>
                            </m:e>
                            <m:sub>
                              <m:r>
                                <a:rPr lang="en-US" altLang="zh-CN" b="0" i="1" smtClean="0">
                                  <a:latin typeface="Cambria Math"/>
                                </a:rPr>
                                <m:t>𝑜</m:t>
                              </m:r>
                            </m:sub>
                          </m:sSub>
                          <m:r>
                            <a:rPr lang="en-US" altLang="zh-CN" b="0" i="1" smtClean="0">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𝑤</m:t>
                              </m:r>
                            </m:e>
                            <m:sub>
                              <m:r>
                                <a:rPr lang="en-US" altLang="zh-CN" i="1">
                                  <a:latin typeface="Cambria Math"/>
                                </a:rPr>
                                <m:t>h𝑜</m:t>
                              </m:r>
                            </m:sub>
                          </m:sSub>
                        </m:den>
                      </m:f>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h𝑜</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8" name="Text Box 5"/>
              <p:cNvSpPr txBox="1">
                <a:spLocks noRot="1" noChangeAspect="1" noMove="1" noResize="1" noEditPoints="1" noAdjustHandles="1" noChangeArrowheads="1" noChangeShapeType="1" noTextEdit="1"/>
              </p:cNvSpPr>
              <p:nvPr/>
            </p:nvSpPr>
            <p:spPr bwMode="auto">
              <a:xfrm>
                <a:off x="3389576" y="1855039"/>
                <a:ext cx="5770179" cy="1319785"/>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5"/>
              <p:cNvSpPr txBox="1">
                <a:spLocks noChangeArrowheads="1"/>
              </p:cNvSpPr>
              <p:nvPr/>
            </p:nvSpPr>
            <p:spPr bwMode="auto">
              <a:xfrm>
                <a:off x="252229" y="3174824"/>
                <a:ext cx="8804398" cy="22118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altLang="zh-CN" i="1" smtClean="0">
                              <a:latin typeface="Cambria Math"/>
                            </a:rPr>
                          </m:ctrlPr>
                        </m:fPr>
                        <m:num>
                          <m:r>
                            <a:rPr lang="zh-CN" altLang="en-US" i="1">
                              <a:latin typeface="Cambria Math"/>
                            </a:rPr>
                            <m:t>𝜕</m:t>
                          </m:r>
                          <m:r>
                            <a:rPr lang="en-US" altLang="zh-CN" i="1">
                              <a:latin typeface="Cambria Math"/>
                            </a:rPr>
                            <m:t>𝑒</m:t>
                          </m:r>
                        </m:num>
                        <m:den>
                          <m:r>
                            <a:rPr lang="zh-CN" altLang="en-US" i="1">
                              <a:latin typeface="Cambria Math"/>
                            </a:rPr>
                            <m:t>𝜕</m:t>
                          </m:r>
                          <m:sSub>
                            <m:sSubPr>
                              <m:ctrlPr>
                                <a:rPr lang="en-US" altLang="zh-CN" i="1">
                                  <a:latin typeface="Cambria Math"/>
                                </a:rPr>
                              </m:ctrlPr>
                            </m:sSubPr>
                            <m:e>
                              <m:r>
                                <a:rPr lang="en-US" altLang="zh-CN" b="0" i="1" smtClean="0">
                                  <a:latin typeface="Cambria Math"/>
                                </a:rPr>
                                <m:t>𝑦𝑖</m:t>
                              </m:r>
                            </m:e>
                            <m:sub>
                              <m:r>
                                <a:rPr lang="en-US" altLang="zh-CN" i="1">
                                  <a:latin typeface="Cambria Math"/>
                                </a:rPr>
                                <m:t>𝑜</m:t>
                              </m:r>
                            </m:sub>
                          </m:sSub>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m:t>
                          </m:r>
                          <m:f>
                            <m:fPr>
                              <m:ctrlPr>
                                <a:rPr lang="en-US" altLang="zh-CN" i="1">
                                  <a:latin typeface="Cambria Math"/>
                                </a:rPr>
                              </m:ctrlPr>
                            </m:fPr>
                            <m:num>
                              <m:r>
                                <a:rPr lang="en-US" altLang="zh-CN" i="1">
                                  <a:latin typeface="Cambria Math"/>
                                </a:rPr>
                                <m:t>1</m:t>
                              </m:r>
                            </m:num>
                            <m:den>
                              <m:r>
                                <a:rPr lang="en-US" altLang="zh-CN" i="1">
                                  <a:latin typeface="Cambria Math"/>
                                </a:rPr>
                                <m:t>2</m:t>
                              </m:r>
                            </m:den>
                          </m:f>
                          <m:nary>
                            <m:naryPr>
                              <m:chr m:val="∑"/>
                              <m:ctrlPr>
                                <a:rPr lang="en-US" altLang="zh-CN" i="1">
                                  <a:latin typeface="Cambria Math"/>
                                </a:rPr>
                              </m:ctrlPr>
                            </m:naryPr>
                            <m:sub>
                              <m:r>
                                <m:rPr>
                                  <m:brk m:alnAt="23"/>
                                </m:rPr>
                                <a:rPr lang="en-US" altLang="zh-CN" i="1">
                                  <a:latin typeface="Cambria Math"/>
                                </a:rPr>
                                <m:t>𝑜</m:t>
                              </m:r>
                              <m:r>
                                <a:rPr lang="en-US" altLang="zh-CN" i="1">
                                  <a:latin typeface="Cambria Math"/>
                                </a:rPr>
                                <m:t>=1</m:t>
                              </m:r>
                            </m:sub>
                            <m:sup>
                              <m:r>
                                <a:rPr lang="en-US" altLang="zh-CN" i="1">
                                  <a:latin typeface="Cambria Math"/>
                                </a:rPr>
                                <m:t>𝑞</m:t>
                              </m:r>
                            </m:sup>
                            <m:e>
                              <m:sSup>
                                <m:sSupPr>
                                  <m:ctrlPr>
                                    <a:rPr lang="en-US" altLang="zh-CN" i="1" smtClean="0">
                                      <a:latin typeface="Cambria Math"/>
                                    </a:rPr>
                                  </m:ctrlPr>
                                </m:sSupPr>
                                <m:e>
                                  <m:r>
                                    <a:rPr lang="en-US" altLang="zh-CN" i="1">
                                      <a:latin typeface="Cambria Math"/>
                                    </a:rPr>
                                    <m:t>(</m:t>
                                  </m:r>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sSub>
                                    <m:sSubPr>
                                      <m:ctrlPr>
                                        <a:rPr lang="en-US" altLang="zh-CN" i="1">
                                          <a:latin typeface="Cambria Math"/>
                                        </a:rPr>
                                      </m:ctrlPr>
                                    </m:sSubPr>
                                    <m:e>
                                      <m:r>
                                        <a:rPr lang="en-US" altLang="zh-CN" i="1">
                                          <a:latin typeface="Cambria Math"/>
                                        </a:rPr>
                                        <m:t>𝑦𝑜</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e>
                                <m:sup>
                                  <m:r>
                                    <a:rPr lang="en-US" altLang="zh-CN" b="0" i="1" smtClean="0">
                                      <a:latin typeface="Cambria Math"/>
                                    </a:rPr>
                                    <m:t>2</m:t>
                                  </m:r>
                                </m:sup>
                              </m:sSup>
                            </m:e>
                          </m:nary>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𝑦𝑖</m:t>
                              </m:r>
                            </m:e>
                            <m:sub>
                              <m:r>
                                <a:rPr lang="en-US" altLang="zh-CN" i="1">
                                  <a:latin typeface="Cambria Math"/>
                                </a:rPr>
                                <m:t>𝑜</m:t>
                              </m:r>
                            </m:sub>
                          </m:sSub>
                        </m:den>
                      </m:f>
                      <m:r>
                        <a:rPr lang="en-US" altLang="zh-CN" b="0" i="1" smtClean="0">
                          <a:latin typeface="Cambria Math"/>
                        </a:rPr>
                        <m:t>=−</m:t>
                      </m:r>
                      <m:d>
                        <m:dPr>
                          <m:ctrlPr>
                            <a:rPr lang="en-US" altLang="zh-CN" b="0" i="1" smtClean="0">
                              <a:latin typeface="Cambria Math"/>
                            </a:rPr>
                          </m:ctrlPr>
                        </m:dPr>
                        <m:e>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sSub>
                            <m:sSubPr>
                              <m:ctrlPr>
                                <a:rPr lang="en-US" altLang="zh-CN" i="1">
                                  <a:latin typeface="Cambria Math"/>
                                </a:rPr>
                              </m:ctrlPr>
                            </m:sSubPr>
                            <m:e>
                              <m:r>
                                <a:rPr lang="en-US" altLang="zh-CN" i="1">
                                  <a:latin typeface="Cambria Math"/>
                                </a:rPr>
                                <m:t>𝑦𝑜</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e>
                      </m:d>
                      <m:sSup>
                        <m:sSupPr>
                          <m:ctrlPr>
                            <a:rPr lang="en-US" altLang="zh-CN" b="0" i="1" smtClean="0">
                              <a:latin typeface="Cambria Math"/>
                            </a:rPr>
                          </m:ctrlPr>
                        </m:sSupPr>
                        <m:e>
                          <m:sSubSup>
                            <m:sSubSupPr>
                              <m:ctrlPr>
                                <a:rPr lang="en-US" altLang="zh-CN" b="0" i="1" smtClean="0">
                                  <a:latin typeface="Cambria Math"/>
                                </a:rPr>
                              </m:ctrlPr>
                            </m:sSubSupPr>
                            <m:e>
                              <m:r>
                                <a:rPr lang="en-US" altLang="zh-CN" b="0" i="1" smtClean="0">
                                  <a:latin typeface="Cambria Math"/>
                                </a:rPr>
                                <m:t>𝑦𝑜</m:t>
                              </m:r>
                            </m:e>
                            <m:sub>
                              <m:r>
                                <a:rPr lang="en-US" altLang="zh-CN" b="0" i="1" smtClean="0">
                                  <a:latin typeface="Cambria Math"/>
                                </a:rPr>
                                <m:t>𝑜</m:t>
                              </m:r>
                            </m:sub>
                            <m:sup/>
                          </m:sSubSup>
                        </m:e>
                        <m:sup>
                          <m:r>
                            <a:rPr lang="en-US" altLang="zh-CN" b="0" i="0" smtClean="0">
                              <a:latin typeface="Cambria Math"/>
                            </a:rPr>
                            <m:t>′</m:t>
                          </m:r>
                        </m:sup>
                      </m:sSup>
                      <m:d>
                        <m:dPr>
                          <m:ctrlPr>
                            <a:rPr lang="en-US" altLang="zh-CN" b="0" i="1" smtClean="0">
                              <a:latin typeface="Cambria Math"/>
                            </a:rPr>
                          </m:ctrlPr>
                        </m:dPr>
                        <m:e>
                          <m:r>
                            <a:rPr lang="en-US" altLang="zh-CN" b="0" i="1" smtClean="0">
                              <a:latin typeface="Cambria Math"/>
                            </a:rPr>
                            <m:t>𝑘</m:t>
                          </m:r>
                        </m:e>
                      </m:d>
                      <m:r>
                        <a:rPr lang="en-US" altLang="zh-CN" b="0" i="0" smtClean="0">
                          <a:latin typeface="Cambria Math"/>
                        </a:rPr>
                        <m:t>=</m:t>
                      </m:r>
                      <m:r>
                        <a:rPr lang="en-US" altLang="zh-CN" i="1">
                          <a:latin typeface="Cambria Math"/>
                        </a:rPr>
                        <m:t>−</m:t>
                      </m:r>
                      <m:d>
                        <m:dPr>
                          <m:ctrlPr>
                            <a:rPr lang="en-US" altLang="zh-CN" i="1">
                              <a:latin typeface="Cambria Math"/>
                            </a:rPr>
                          </m:ctrlPr>
                        </m:dPr>
                        <m:e>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sSub>
                            <m:sSubPr>
                              <m:ctrlPr>
                                <a:rPr lang="en-US" altLang="zh-CN" i="1">
                                  <a:latin typeface="Cambria Math"/>
                                </a:rPr>
                              </m:ctrlPr>
                            </m:sSubPr>
                            <m:e>
                              <m:r>
                                <a:rPr lang="en-US" altLang="zh-CN" i="1">
                                  <a:latin typeface="Cambria Math"/>
                                </a:rPr>
                                <m:t>𝑦𝑜</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e>
                      </m:d>
                      <m:sSup>
                        <m:sSupPr>
                          <m:ctrlPr>
                            <a:rPr lang="en-US" altLang="zh-CN" i="1" smtClean="0">
                              <a:latin typeface="Cambria Math"/>
                            </a:rPr>
                          </m:ctrlPr>
                        </m:sSupPr>
                        <m:e>
                          <m:r>
                            <a:rPr lang="en-US" altLang="zh-CN" b="0" i="1" smtClean="0">
                              <a:latin typeface="Cambria Math"/>
                            </a:rPr>
                            <m:t>𝑓</m:t>
                          </m:r>
                        </m:e>
                        <m:sup>
                          <m:r>
                            <a:rPr lang="en-US" altLang="zh-CN" b="0" i="1" smtClean="0">
                              <a:latin typeface="Cambria Math"/>
                            </a:rPr>
                            <m:t>′</m:t>
                          </m:r>
                        </m:sup>
                      </m:sSup>
                      <m:d>
                        <m:dPr>
                          <m:ctrlPr>
                            <a:rPr lang="en-US" altLang="zh-CN" b="0" i="1" smtClean="0">
                              <a:latin typeface="Cambria Math"/>
                            </a:rPr>
                          </m:ctrlPr>
                        </m:dPr>
                        <m:e>
                          <m:sSubSup>
                            <m:sSubSupPr>
                              <m:ctrlPr>
                                <a:rPr lang="en-US" altLang="zh-CN" i="1">
                                  <a:latin typeface="Cambria Math"/>
                                </a:rPr>
                              </m:ctrlPr>
                            </m:sSubSupPr>
                            <m:e>
                              <m:r>
                                <a:rPr lang="en-US" altLang="zh-CN" i="1">
                                  <a:latin typeface="Cambria Math"/>
                                </a:rPr>
                                <m:t>𝑦</m:t>
                              </m:r>
                              <m:r>
                                <a:rPr lang="en-US" altLang="zh-CN" b="0" i="1" smtClean="0">
                                  <a:latin typeface="Cambria Math"/>
                                </a:rPr>
                                <m:t>𝑖</m:t>
                              </m:r>
                            </m:e>
                            <m:sub>
                              <m:r>
                                <a:rPr lang="en-US" altLang="zh-CN" i="1">
                                  <a:latin typeface="Cambria Math"/>
                                </a:rPr>
                                <m:t>𝑜</m:t>
                              </m:r>
                            </m:sub>
                            <m:sup/>
                          </m:sSubSup>
                          <m:d>
                            <m:dPr>
                              <m:ctrlPr>
                                <a:rPr lang="en-US" altLang="zh-CN" b="0" i="1" smtClean="0">
                                  <a:latin typeface="Cambria Math"/>
                                </a:rPr>
                              </m:ctrlPr>
                            </m:dPr>
                            <m:e>
                              <m:r>
                                <a:rPr lang="en-US" altLang="zh-CN" b="0" i="1" smtClean="0">
                                  <a:latin typeface="Cambria Math"/>
                                </a:rPr>
                                <m:t>𝑘</m:t>
                              </m:r>
                            </m:e>
                          </m:d>
                        </m:e>
                      </m:d>
                      <m:r>
                        <a:rPr lang="en-US" altLang="zh-CN" b="0" i="1" smtClean="0">
                          <a:latin typeface="Cambria Math"/>
                        </a:rPr>
                        <m:t>=−</m:t>
                      </m:r>
                      <m:sSub>
                        <m:sSubPr>
                          <m:ctrlPr>
                            <a:rPr lang="en-US" altLang="zh-CN" b="0" i="1" smtClean="0">
                              <a:latin typeface="Cambria Math"/>
                            </a:rPr>
                          </m:ctrlPr>
                        </m:sSubPr>
                        <m:e>
                          <m:r>
                            <a:rPr lang="zh-CN" altLang="en-US" b="0" i="1" smtClean="0">
                              <a:latin typeface="Cambria Math"/>
                            </a:rPr>
                            <m:t>𝛿</m:t>
                          </m:r>
                        </m:e>
                        <m:sub>
                          <m:r>
                            <a:rPr lang="en-US" altLang="zh-CN" b="0" i="1" smtClean="0">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en-US" altLang="zh-CN" b="0" dirty="0" smtClean="0">
                  <a:latin typeface="Times New Roman" pitchFamily="18" charset="0"/>
                </a:endParaRPr>
              </a:p>
            </p:txBody>
          </p:sp>
        </mc:Choice>
        <mc:Fallback xmlns="">
          <p:sp>
            <p:nvSpPr>
              <p:cNvPr id="10" name="Text Box 5"/>
              <p:cNvSpPr txBox="1">
                <a:spLocks noRot="1" noChangeAspect="1" noMove="1" noResize="1" noEditPoints="1" noAdjustHandles="1" noChangeArrowheads="1" noChangeShapeType="1" noTextEdit="1"/>
              </p:cNvSpPr>
              <p:nvPr/>
            </p:nvSpPr>
            <p:spPr bwMode="auto">
              <a:xfrm>
                <a:off x="252229" y="3174824"/>
                <a:ext cx="8804398" cy="2211888"/>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55</a:t>
            </a:fld>
            <a:r>
              <a:rPr lang="en-US" altLang="zh-CN" smtClean="0"/>
              <a:t>/71</a:t>
            </a:r>
            <a:endParaRPr lang="en-US" altLang="zh-CN" dirty="0"/>
          </a:p>
        </p:txBody>
      </p:sp>
    </p:spTree>
    <p:extLst>
      <p:ext uri="{BB962C8B-B14F-4D97-AF65-F5344CB8AC3E}">
        <p14:creationId xmlns:p14="http://schemas.microsoft.com/office/powerpoint/2010/main" val="51965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mc:AlternateContent xmlns:mc="http://schemas.openxmlformats.org/markup-compatibility/2006" xmlns:a14="http://schemas.microsoft.com/office/drawing/2010/main">
        <mc:Choice Requires="a14">
          <p:sp>
            <p:nvSpPr>
              <p:cNvPr id="13" name="Rectangle 3"/>
              <p:cNvSpPr txBox="1">
                <a:spLocks noChangeArrowheads="1"/>
              </p:cNvSpPr>
              <p:nvPr/>
            </p:nvSpPr>
            <p:spPr bwMode="auto">
              <a:xfrm>
                <a:off x="768228" y="1062283"/>
                <a:ext cx="7772400" cy="41148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dirty="0" smtClean="0">
                    <a:latin typeface="黑体" panose="02010609060101010101" pitchFamily="49" charset="-122"/>
                    <a:ea typeface="黑体" panose="02010609060101010101" pitchFamily="49" charset="-122"/>
                  </a:rPr>
                  <a:t>第五步，利用隐含层到输出层的连接权值、输出层的</a:t>
                </a:r>
                <a14:m>
                  <m:oMath xmlns:m="http://schemas.openxmlformats.org/officeDocument/2006/math">
                    <m:sSub>
                      <m:sSubPr>
                        <m:ctrlPr>
                          <a:rPr lang="en-US" altLang="zh-CN" sz="2400" i="1" smtClean="0">
                            <a:latin typeface="Cambria Math"/>
                            <a:ea typeface="黑体" panose="02010609060101010101" pitchFamily="49" charset="-122"/>
                          </a:rPr>
                        </m:ctrlPr>
                      </m:sSubPr>
                      <m:e>
                        <m:r>
                          <a:rPr lang="zh-CN" altLang="en-US" sz="2400" i="1" smtClean="0">
                            <a:latin typeface="Cambria Math"/>
                            <a:ea typeface="黑体" panose="02010609060101010101" pitchFamily="49" charset="-122"/>
                          </a:rPr>
                          <m:t>𝛿</m:t>
                        </m:r>
                      </m:e>
                      <m:sub>
                        <m:r>
                          <a:rPr lang="en-US" altLang="zh-CN" sz="2400" b="0" i="1" smtClean="0">
                            <a:latin typeface="Cambria Math"/>
                            <a:ea typeface="黑体" panose="02010609060101010101" pitchFamily="49" charset="-122"/>
                          </a:rPr>
                          <m:t>𝑜</m:t>
                        </m:r>
                      </m:sub>
                    </m:sSub>
                    <m:r>
                      <a:rPr lang="en-US" altLang="zh-CN" sz="2400" b="0" i="1" smtClean="0">
                        <a:latin typeface="Cambria Math"/>
                        <a:ea typeface="黑体" panose="02010609060101010101" pitchFamily="49" charset="-122"/>
                      </a:rPr>
                      <m:t>(</m:t>
                    </m:r>
                    <m:r>
                      <a:rPr lang="en-US" altLang="zh-CN" sz="2400" b="0" i="1" smtClean="0">
                        <a:latin typeface="Cambria Math"/>
                        <a:ea typeface="黑体" panose="02010609060101010101" pitchFamily="49" charset="-122"/>
                      </a:rPr>
                      <m:t>𝑘</m:t>
                    </m:r>
                    <m:r>
                      <a:rPr lang="en-US" altLang="zh-CN" sz="2400" b="0" i="1" smtClean="0">
                        <a:latin typeface="Cambria Math"/>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和</a:t>
                </a:r>
                <a:r>
                  <a:rPr lang="zh-CN" altLang="en-US" sz="2400" dirty="0">
                    <a:latin typeface="黑体" panose="02010609060101010101" pitchFamily="49" charset="-122"/>
                    <a:ea typeface="黑体" panose="02010609060101010101" pitchFamily="49" charset="-122"/>
                  </a:rPr>
                  <a:t>隐含层的输出计算误差函数对隐含层各神经元的</a:t>
                </a:r>
                <a:r>
                  <a:rPr lang="zh-CN" altLang="en-US" sz="2400" dirty="0" smtClean="0">
                    <a:latin typeface="黑体" panose="02010609060101010101" pitchFamily="49" charset="-122"/>
                    <a:ea typeface="黑体" panose="02010609060101010101" pitchFamily="49" charset="-122"/>
                  </a:rPr>
                  <a:t>偏导数</a:t>
                </a:r>
                <a14:m>
                  <m:oMath xmlns:m="http://schemas.openxmlformats.org/officeDocument/2006/math">
                    <m:sSub>
                      <m:sSubPr>
                        <m:ctrlPr>
                          <a:rPr lang="en-US" altLang="zh-CN" sz="2400" i="1">
                            <a:latin typeface="Cambria Math"/>
                            <a:ea typeface="黑体" panose="02010609060101010101" pitchFamily="49" charset="-122"/>
                          </a:rPr>
                        </m:ctrlPr>
                      </m:sSubPr>
                      <m:e>
                        <m:r>
                          <a:rPr lang="zh-CN" altLang="en-US" sz="2400" i="1">
                            <a:latin typeface="Cambria Math"/>
                            <a:ea typeface="黑体" panose="02010609060101010101" pitchFamily="49" charset="-122"/>
                          </a:rPr>
                          <m:t>𝛿</m:t>
                        </m:r>
                      </m:e>
                      <m:sub>
                        <m:r>
                          <a:rPr lang="en-US" altLang="zh-CN" sz="2400" b="0" i="1" smtClean="0">
                            <a:latin typeface="Cambria Math"/>
                            <a:ea typeface="黑体" panose="02010609060101010101" pitchFamily="49" charset="-122"/>
                          </a:rPr>
                          <m:t>h</m:t>
                        </m:r>
                      </m:sub>
                    </m:sSub>
                    <m:r>
                      <a:rPr lang="en-US" altLang="zh-CN" sz="2400" i="1">
                        <a:latin typeface="Cambria Math"/>
                        <a:ea typeface="黑体" panose="02010609060101010101" pitchFamily="49" charset="-122"/>
                      </a:rPr>
                      <m:t>(</m:t>
                    </m:r>
                    <m:r>
                      <a:rPr lang="en-US" altLang="zh-CN" sz="2400" i="1">
                        <a:latin typeface="Cambria Math"/>
                        <a:ea typeface="黑体" panose="02010609060101010101" pitchFamily="49" charset="-122"/>
                      </a:rPr>
                      <m:t>𝑘</m:t>
                    </m:r>
                    <m:r>
                      <a:rPr lang="en-US" altLang="zh-CN" sz="2400" i="1">
                        <a:latin typeface="Cambria Math"/>
                        <a:ea typeface="黑体" panose="02010609060101010101" pitchFamily="49" charset="-122"/>
                      </a:rPr>
                      <m:t>) </m:t>
                    </m:r>
                  </m:oMath>
                </a14:m>
                <a:r>
                  <a:rPr lang="zh-CN" altLang="en-US" sz="2400" dirty="0" smtClean="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a:p>
                <a:pPr>
                  <a:buFont typeface="Wingdings" pitchFamily="2" charset="2"/>
                  <a:buNone/>
                </a:pPr>
                <a:endParaRPr lang="en-US" altLang="zh-CN" sz="2400" kern="0" dirty="0">
                  <a:latin typeface="黑体" panose="02010609060101010101" pitchFamily="49" charset="-122"/>
                  <a:ea typeface="黑体" panose="02010609060101010101" pitchFamily="49" charset="-122"/>
                </a:endParaRPr>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768228" y="1062283"/>
                <a:ext cx="7772400" cy="4114800"/>
              </a:xfrm>
              <a:prstGeom prst="rect">
                <a:avLst/>
              </a:prstGeom>
              <a:blipFill rotWithShape="1">
                <a:blip r:embed="rId2"/>
                <a:stretch>
                  <a:fillRect l="-784" t="-11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1998083" y="2295570"/>
                <a:ext cx="5144660" cy="124046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altLang="zh-CN" b="0" i="1" smtClean="0">
                              <a:latin typeface="Cambria Math"/>
                            </a:rPr>
                          </m:ctrlPr>
                        </m:fPr>
                        <m:num>
                          <m:r>
                            <a:rPr lang="zh-CN" altLang="en-US" b="0" i="1" smtClean="0">
                              <a:latin typeface="Cambria Math"/>
                            </a:rPr>
                            <m:t>𝜕</m:t>
                          </m:r>
                          <m:r>
                            <a:rPr lang="en-US" altLang="zh-CN" b="0" i="1" smtClean="0">
                              <a:latin typeface="Cambria Math"/>
                            </a:rPr>
                            <m:t>𝑒</m:t>
                          </m:r>
                        </m:num>
                        <m:den>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h𝑜</m:t>
                              </m:r>
                            </m:sub>
                          </m:sSub>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𝑒</m:t>
                          </m:r>
                        </m:num>
                        <m:den>
                          <m:r>
                            <a:rPr lang="zh-CN" altLang="en-US" i="1">
                              <a:latin typeface="Cambria Math"/>
                            </a:rPr>
                            <m:t>𝜕</m:t>
                          </m:r>
                          <m:sSub>
                            <m:sSubPr>
                              <m:ctrlPr>
                                <a:rPr lang="en-US" altLang="zh-CN" i="1">
                                  <a:latin typeface="Cambria Math"/>
                                </a:rPr>
                              </m:ctrlPr>
                            </m:sSubPr>
                            <m:e>
                              <m:r>
                                <a:rPr lang="en-US" altLang="zh-CN" b="0" i="1" smtClean="0">
                                  <a:latin typeface="Cambria Math"/>
                                </a:rPr>
                                <m:t>𝑦𝑖</m:t>
                              </m:r>
                            </m:e>
                            <m:sub>
                              <m:r>
                                <a:rPr lang="en-US" altLang="zh-CN" i="1">
                                  <a:latin typeface="Cambria Math"/>
                                </a:rPr>
                                <m:t>𝑜</m:t>
                              </m:r>
                            </m:sub>
                          </m:sSub>
                        </m:den>
                      </m:f>
                      <m:f>
                        <m:fPr>
                          <m:ctrlPr>
                            <a:rPr lang="en-US" altLang="zh-CN" i="1">
                              <a:latin typeface="Cambria Math"/>
                            </a:rPr>
                          </m:ctrlPr>
                        </m:fPr>
                        <m:num>
                          <m:r>
                            <a:rPr lang="zh-CN" altLang="en-US" i="1">
                              <a:latin typeface="Cambria Math"/>
                            </a:rPr>
                            <m:t>𝜕</m:t>
                          </m:r>
                          <m:sSub>
                            <m:sSubPr>
                              <m:ctrlPr>
                                <a:rPr lang="en-US" altLang="zh-CN" i="1" smtClean="0">
                                  <a:latin typeface="Cambria Math"/>
                                </a:rPr>
                              </m:ctrlPr>
                            </m:sSubPr>
                            <m:e>
                              <m:r>
                                <a:rPr lang="en-US" altLang="zh-CN" b="0" i="1" smtClean="0">
                                  <a:latin typeface="Cambria Math"/>
                                </a:rPr>
                                <m:t>𝑦𝑖</m:t>
                              </m:r>
                            </m:e>
                            <m:sub>
                              <m:r>
                                <a:rPr lang="en-US" altLang="zh-CN" b="0" i="1" smtClean="0">
                                  <a:latin typeface="Cambria Math"/>
                                </a:rPr>
                                <m:t>𝑜</m:t>
                              </m:r>
                            </m:sub>
                          </m:sSub>
                        </m:num>
                        <m:den>
                          <m:r>
                            <a:rPr lang="zh-CN" altLang="en-US" i="1">
                              <a:latin typeface="Cambria Math"/>
                            </a:rPr>
                            <m:t>𝜕</m:t>
                          </m:r>
                          <m:sSub>
                            <m:sSubPr>
                              <m:ctrlPr>
                                <a:rPr lang="en-US" altLang="zh-CN" i="1">
                                  <a:latin typeface="Cambria Math"/>
                                </a:rPr>
                              </m:ctrlPr>
                            </m:sSubPr>
                            <m:e>
                              <m:r>
                                <a:rPr lang="en-US" altLang="zh-CN" i="1">
                                  <a:latin typeface="Cambria Math"/>
                                </a:rPr>
                                <m:t>𝑤</m:t>
                              </m:r>
                            </m:e>
                            <m:sub>
                              <m:r>
                                <a:rPr lang="en-US" altLang="zh-CN" i="1">
                                  <a:latin typeface="Cambria Math"/>
                                </a:rPr>
                                <m:t>h𝑜</m:t>
                              </m:r>
                            </m:sub>
                          </m:sSub>
                        </m:den>
                      </m:f>
                      <m:r>
                        <a:rPr lang="en-US" altLang="zh-CN" b="0" i="1" smtClean="0">
                          <a:latin typeface="Cambria Math"/>
                        </a:rPr>
                        <m:t>=−</m:t>
                      </m:r>
                      <m:sSub>
                        <m:sSubPr>
                          <m:ctrlPr>
                            <a:rPr lang="en-US" altLang="zh-CN" b="0" i="1" smtClean="0">
                              <a:latin typeface="Cambria Math"/>
                            </a:rPr>
                          </m:ctrlPr>
                        </m:sSubPr>
                        <m:e>
                          <m:r>
                            <a:rPr lang="zh-CN" altLang="en-US" b="0" i="1" smtClean="0">
                              <a:latin typeface="Cambria Math"/>
                            </a:rPr>
                            <m:t>𝛿</m:t>
                          </m:r>
                        </m:e>
                        <m:sub>
                          <m:r>
                            <a:rPr lang="en-US" altLang="zh-CN" b="0" i="1" smtClean="0">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h𝑜</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1998083" y="2295570"/>
                <a:ext cx="5144660" cy="1240468"/>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5"/>
              <p:cNvSpPr txBox="1">
                <a:spLocks noChangeArrowheads="1"/>
              </p:cNvSpPr>
              <p:nvPr/>
            </p:nvSpPr>
            <p:spPr bwMode="auto">
              <a:xfrm>
                <a:off x="168214" y="5070299"/>
                <a:ext cx="8804398" cy="12724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altLang="zh-CN" i="1" smtClean="0">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𝑤</m:t>
                              </m:r>
                            </m:e>
                            <m:sub>
                              <m:r>
                                <a:rPr lang="en-US" altLang="zh-CN" i="1">
                                  <a:latin typeface="Cambria Math"/>
                                </a:rPr>
                                <m:t>𝑖h</m:t>
                              </m:r>
                            </m:sub>
                          </m:sSub>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m:t>
                          </m:r>
                          <m:nary>
                            <m:naryPr>
                              <m:chr m:val="∑"/>
                              <m:ctrlPr>
                                <a:rPr lang="en-US" altLang="zh-CN" i="1">
                                  <a:latin typeface="Cambria Math"/>
                                </a:rPr>
                              </m:ctrlPr>
                            </m:naryPr>
                            <m:sub>
                              <m:r>
                                <a:rPr lang="en-US" altLang="zh-CN" b="0" i="1" smtClean="0">
                                  <a:latin typeface="Cambria Math"/>
                                </a:rPr>
                                <m:t>𝑖</m:t>
                              </m:r>
                              <m:r>
                                <a:rPr lang="en-US" altLang="zh-CN" i="1">
                                  <a:latin typeface="Cambria Math"/>
                                </a:rPr>
                                <m:t>=1</m:t>
                              </m:r>
                            </m:sub>
                            <m:sup>
                              <m:r>
                                <a:rPr lang="en-US" altLang="zh-CN" b="0" i="1" smtClean="0">
                                  <a:latin typeface="Cambria Math"/>
                                </a:rPr>
                                <m:t>𝑛</m:t>
                              </m:r>
                            </m:sup>
                            <m:e>
                              <m:r>
                                <a:rPr lang="en-US" altLang="zh-CN" i="1">
                                  <a:latin typeface="Cambria Math"/>
                                </a:rPr>
                                <m:t>(</m:t>
                              </m:r>
                              <m:sSub>
                                <m:sSubPr>
                                  <m:ctrlPr>
                                    <a:rPr lang="en-US" altLang="zh-CN" i="1">
                                      <a:latin typeface="Cambria Math"/>
                                    </a:rPr>
                                  </m:ctrlPr>
                                </m:sSubPr>
                                <m:e>
                                  <m:r>
                                    <a:rPr lang="en-US" altLang="zh-CN" i="1">
                                      <a:latin typeface="Cambria Math"/>
                                    </a:rPr>
                                    <m:t>𝑤</m:t>
                                  </m:r>
                                </m:e>
                                <m:sub>
                                  <m:r>
                                    <a:rPr lang="en-US" altLang="zh-CN" i="1">
                                      <a:latin typeface="Cambria Math"/>
                                    </a:rPr>
                                    <m:t>𝑖h</m:t>
                                  </m:r>
                                </m:sub>
                              </m:sSub>
                              <m:sSub>
                                <m:sSubPr>
                                  <m:ctrlPr>
                                    <a:rPr lang="en-US" altLang="zh-CN" i="1">
                                      <a:latin typeface="Cambria Math"/>
                                    </a:rPr>
                                  </m:ctrlPr>
                                </m:sSubPr>
                                <m:e>
                                  <m:r>
                                    <a:rPr lang="en-US" altLang="zh-CN" i="1">
                                      <a:latin typeface="Cambria Math"/>
                                    </a:rPr>
                                    <m:t>𝑥</m:t>
                                  </m:r>
                                </m:e>
                                <m:sub>
                                  <m:r>
                                    <a:rPr lang="en-US" altLang="zh-CN" i="1">
                                      <a:latin typeface="Cambria Math"/>
                                    </a:rPr>
                                    <m:t>𝑖</m:t>
                                  </m:r>
                                </m:sub>
                              </m:sSub>
                              <m:d>
                                <m:dPr>
                                  <m:ctrlPr>
                                    <a:rPr lang="en-US" altLang="zh-CN" i="1">
                                      <a:latin typeface="Cambria Math"/>
                                    </a:rPr>
                                  </m:ctrlPr>
                                </m:dPr>
                                <m:e>
                                  <m:r>
                                    <a:rPr lang="en-US" altLang="zh-CN" i="1">
                                      <a:latin typeface="Cambria Math"/>
                                    </a:rPr>
                                    <m:t>𝑘</m:t>
                                  </m:r>
                                </m:e>
                              </m:d>
                              <m:r>
                                <a:rPr lang="en-US" altLang="zh-CN" i="1">
                                  <a:latin typeface="Cambria Math"/>
                                </a:rPr>
                                <m:t>−</m:t>
                              </m:r>
                              <m:sSub>
                                <m:sSubPr>
                                  <m:ctrlPr>
                                    <a:rPr lang="en-US" altLang="zh-CN" i="1">
                                      <a:latin typeface="Cambria Math"/>
                                    </a:rPr>
                                  </m:ctrlPr>
                                </m:sSubPr>
                                <m:e>
                                  <m:r>
                                    <a:rPr lang="en-US" altLang="zh-CN" i="1">
                                      <a:latin typeface="Cambria Math"/>
                                    </a:rPr>
                                    <m:t>𝑏</m:t>
                                  </m:r>
                                </m:e>
                                <m:sub>
                                  <m:r>
                                    <a:rPr lang="en-US" altLang="zh-CN" i="1">
                                      <a:latin typeface="Cambria Math"/>
                                    </a:rPr>
                                    <m:t>h</m:t>
                                  </m:r>
                                </m:sub>
                              </m:sSub>
                              <m:r>
                                <a:rPr lang="en-US" altLang="zh-CN" i="1">
                                  <a:latin typeface="Cambria Math"/>
                                </a:rPr>
                                <m:t>)</m:t>
                              </m:r>
                            </m:e>
                          </m:nary>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b="0" i="1" smtClean="0">
                                  <a:latin typeface="Cambria Math"/>
                                </a:rPr>
                                <m:t>𝑤</m:t>
                              </m:r>
                            </m:e>
                            <m:sub>
                              <m:r>
                                <a:rPr lang="en-US" altLang="zh-CN" b="0" i="1" smtClean="0">
                                  <a:latin typeface="Cambria Math"/>
                                </a:rPr>
                                <m:t>𝑖h</m:t>
                              </m:r>
                            </m:sub>
                          </m:sSub>
                        </m:den>
                      </m:f>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d>
                        <m:dPr>
                          <m:ctrlPr>
                            <a:rPr lang="en-US" altLang="zh-CN" b="0" i="1" smtClean="0">
                              <a:latin typeface="Cambria Math"/>
                            </a:rPr>
                          </m:ctrlPr>
                        </m:dPr>
                        <m:e>
                          <m:r>
                            <a:rPr lang="en-US" altLang="zh-CN" b="0" i="1" smtClean="0">
                              <a:latin typeface="Cambria Math"/>
                            </a:rPr>
                            <m:t>𝑘</m:t>
                          </m:r>
                        </m:e>
                      </m:d>
                    </m:oMath>
                  </m:oMathPara>
                </a14:m>
                <a:endParaRPr lang="en-US" altLang="zh-CN" b="0" dirty="0" smtClean="0">
                  <a:latin typeface="Times New Roman" pitchFamily="18" charset="0"/>
                </a:endParaRPr>
              </a:p>
            </p:txBody>
          </p:sp>
        </mc:Choice>
        <mc:Fallback xmlns="">
          <p:sp>
            <p:nvSpPr>
              <p:cNvPr id="10" name="Text Box 5"/>
              <p:cNvSpPr txBox="1">
                <a:spLocks noRot="1" noChangeAspect="1" noMove="1" noResize="1" noEditPoints="1" noAdjustHandles="1" noChangeArrowheads="1" noChangeShapeType="1" noTextEdit="1"/>
              </p:cNvSpPr>
              <p:nvPr/>
            </p:nvSpPr>
            <p:spPr bwMode="auto">
              <a:xfrm>
                <a:off x="168214" y="5070299"/>
                <a:ext cx="8804398" cy="1272464"/>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5"/>
              <p:cNvSpPr txBox="1">
                <a:spLocks noChangeArrowheads="1"/>
              </p:cNvSpPr>
              <p:nvPr/>
            </p:nvSpPr>
            <p:spPr bwMode="auto">
              <a:xfrm>
                <a:off x="1998083" y="3695745"/>
                <a:ext cx="5144660" cy="12458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altLang="zh-CN" b="0" i="1" smtClean="0">
                              <a:latin typeface="Cambria Math"/>
                            </a:rPr>
                          </m:ctrlPr>
                        </m:fPr>
                        <m:num>
                          <m:r>
                            <a:rPr lang="zh-CN" altLang="en-US" b="0" i="1" smtClean="0">
                              <a:latin typeface="Cambria Math"/>
                            </a:rPr>
                            <m:t>𝜕</m:t>
                          </m:r>
                          <m:r>
                            <a:rPr lang="en-US" altLang="zh-CN" b="0" i="1" smtClean="0">
                              <a:latin typeface="Cambria Math"/>
                            </a:rPr>
                            <m:t>𝑒</m:t>
                          </m:r>
                        </m:num>
                        <m:den>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𝑖h</m:t>
                              </m:r>
                            </m:sub>
                          </m:sSub>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𝑒</m:t>
                          </m:r>
                        </m:num>
                        <m:den>
                          <m:r>
                            <a:rPr lang="zh-CN" altLang="en-US" i="1">
                              <a:latin typeface="Cambria Math"/>
                            </a:rPr>
                            <m:t>𝜕</m:t>
                          </m:r>
                          <m:sSub>
                            <m:sSubPr>
                              <m:ctrlPr>
                                <a:rPr lang="en-US" altLang="zh-CN" i="1">
                                  <a:latin typeface="Cambria Math"/>
                                </a:rPr>
                              </m:ctrlPr>
                            </m:sSubPr>
                            <m:e>
                              <m:r>
                                <a:rPr lang="en-US" altLang="zh-CN" b="0" i="1" smtClean="0">
                                  <a:latin typeface="Cambria Math"/>
                                </a:rPr>
                                <m:t>h𝑖</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den>
                      </m:f>
                      <m:f>
                        <m:fPr>
                          <m:ctrlPr>
                            <a:rPr lang="en-US" altLang="zh-CN" i="1">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𝑤</m:t>
                              </m:r>
                            </m:e>
                            <m:sub>
                              <m:r>
                                <a:rPr lang="en-US" altLang="zh-CN" b="0" i="1" smtClean="0">
                                  <a:latin typeface="Cambria Math"/>
                                </a:rPr>
                                <m:t>𝑖</m:t>
                              </m:r>
                              <m:r>
                                <a:rPr lang="en-US" altLang="zh-CN" i="1">
                                  <a:latin typeface="Cambria Math"/>
                                </a:rPr>
                                <m:t>h</m:t>
                              </m:r>
                            </m:sub>
                          </m:sSub>
                        </m:den>
                      </m:f>
                    </m:oMath>
                  </m:oMathPara>
                </a14:m>
                <a:endParaRPr lang="zh-CN" altLang="en-US" dirty="0">
                  <a:latin typeface="Times New Roman" pitchFamily="18" charset="0"/>
                </a:endParaRPr>
              </a:p>
            </p:txBody>
          </p:sp>
        </mc:Choice>
        <mc:Fallback xmlns="">
          <p:sp>
            <p:nvSpPr>
              <p:cNvPr id="7" name="Text Box 5"/>
              <p:cNvSpPr txBox="1">
                <a:spLocks noRot="1" noChangeAspect="1" noMove="1" noResize="1" noEditPoints="1" noAdjustHandles="1" noChangeArrowheads="1" noChangeShapeType="1" noTextEdit="1"/>
              </p:cNvSpPr>
              <p:nvPr/>
            </p:nvSpPr>
            <p:spPr bwMode="auto">
              <a:xfrm>
                <a:off x="1998083" y="3695745"/>
                <a:ext cx="5144660" cy="1245854"/>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56</a:t>
            </a:fld>
            <a:r>
              <a:rPr lang="en-US" altLang="zh-CN" smtClean="0"/>
              <a:t>/71</a:t>
            </a:r>
            <a:endParaRPr lang="en-US" altLang="zh-CN" dirty="0"/>
          </a:p>
        </p:txBody>
      </p:sp>
    </p:spTree>
    <p:extLst>
      <p:ext uri="{BB962C8B-B14F-4D97-AF65-F5344CB8AC3E}">
        <p14:creationId xmlns:p14="http://schemas.microsoft.com/office/powerpoint/2010/main" val="3689529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mc:AlternateContent xmlns:mc="http://schemas.openxmlformats.org/markup-compatibility/2006" xmlns:a14="http://schemas.microsoft.com/office/drawing/2010/main">
        <mc:Choice Requires="a14">
          <p:sp>
            <p:nvSpPr>
              <p:cNvPr id="8" name="Text Box 5"/>
              <p:cNvSpPr txBox="1">
                <a:spLocks noChangeArrowheads="1"/>
              </p:cNvSpPr>
              <p:nvPr/>
            </p:nvSpPr>
            <p:spPr bwMode="auto">
              <a:xfrm>
                <a:off x="168214" y="1134886"/>
                <a:ext cx="8804398" cy="51044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f>
                        <m:fPr>
                          <m:ctrlPr>
                            <a:rPr lang="en-US" altLang="zh-CN" i="1" smtClean="0">
                              <a:latin typeface="Cambria Math"/>
                            </a:rPr>
                          </m:ctrlPr>
                        </m:fPr>
                        <m:num>
                          <m:r>
                            <a:rPr lang="zh-CN" altLang="en-US" i="1">
                              <a:latin typeface="Cambria Math"/>
                            </a:rPr>
                            <m:t>𝜕</m:t>
                          </m:r>
                          <m:r>
                            <a:rPr lang="en-US" altLang="zh-CN" i="1">
                              <a:latin typeface="Cambria Math"/>
                            </a:rPr>
                            <m:t>𝑒</m:t>
                          </m:r>
                        </m:num>
                        <m:den>
                          <m:r>
                            <a:rPr lang="zh-CN" altLang="en-US" i="1">
                              <a:latin typeface="Cambria Math"/>
                            </a:rPr>
                            <m:t>𝜕</m:t>
                          </m:r>
                          <m:sSub>
                            <m:sSubPr>
                              <m:ctrlPr>
                                <a:rPr lang="en-US" altLang="zh-CN" i="1">
                                  <a:latin typeface="Cambria Math"/>
                                </a:rPr>
                              </m:ctrlPr>
                            </m:sSubPr>
                            <m:e>
                              <m:r>
                                <a:rPr lang="en-US" altLang="zh-CN" b="0" i="1" smtClean="0">
                                  <a:latin typeface="Cambria Math"/>
                                </a:rPr>
                                <m:t>h𝑖</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m:t>
                          </m:r>
                          <m:f>
                            <m:fPr>
                              <m:ctrlPr>
                                <a:rPr lang="en-US" altLang="zh-CN" i="1">
                                  <a:latin typeface="Cambria Math"/>
                                </a:rPr>
                              </m:ctrlPr>
                            </m:fPr>
                            <m:num>
                              <m:r>
                                <a:rPr lang="en-US" altLang="zh-CN" i="1">
                                  <a:latin typeface="Cambria Math"/>
                                </a:rPr>
                                <m:t>1</m:t>
                              </m:r>
                            </m:num>
                            <m:den>
                              <m:r>
                                <a:rPr lang="en-US" altLang="zh-CN" i="1">
                                  <a:latin typeface="Cambria Math"/>
                                </a:rPr>
                                <m:t>2</m:t>
                              </m:r>
                            </m:den>
                          </m:f>
                          <m:nary>
                            <m:naryPr>
                              <m:chr m:val="∑"/>
                              <m:ctrlPr>
                                <a:rPr lang="en-US" altLang="zh-CN" i="1">
                                  <a:latin typeface="Cambria Math"/>
                                </a:rPr>
                              </m:ctrlPr>
                            </m:naryPr>
                            <m:sub>
                              <m:r>
                                <m:rPr>
                                  <m:brk m:alnAt="23"/>
                                </m:rPr>
                                <a:rPr lang="en-US" altLang="zh-CN" i="1">
                                  <a:latin typeface="Cambria Math"/>
                                </a:rPr>
                                <m:t>𝑜</m:t>
                              </m:r>
                              <m:r>
                                <a:rPr lang="en-US" altLang="zh-CN" i="1">
                                  <a:latin typeface="Cambria Math"/>
                                </a:rPr>
                                <m:t>=1</m:t>
                              </m:r>
                            </m:sub>
                            <m:sup>
                              <m:r>
                                <a:rPr lang="en-US" altLang="zh-CN" i="1">
                                  <a:latin typeface="Cambria Math"/>
                                </a:rPr>
                                <m:t>𝑞</m:t>
                              </m:r>
                            </m:sup>
                            <m:e>
                              <m:sSup>
                                <m:sSupPr>
                                  <m:ctrlPr>
                                    <a:rPr lang="en-US" altLang="zh-CN" i="1" smtClean="0">
                                      <a:latin typeface="Cambria Math"/>
                                    </a:rPr>
                                  </m:ctrlPr>
                                </m:sSupPr>
                                <m:e>
                                  <m:r>
                                    <a:rPr lang="en-US" altLang="zh-CN" i="1">
                                      <a:latin typeface="Cambria Math"/>
                                    </a:rPr>
                                    <m:t>(</m:t>
                                  </m:r>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sSub>
                                    <m:sSubPr>
                                      <m:ctrlPr>
                                        <a:rPr lang="en-US" altLang="zh-CN" i="1">
                                          <a:latin typeface="Cambria Math"/>
                                        </a:rPr>
                                      </m:ctrlPr>
                                    </m:sSubPr>
                                    <m:e>
                                      <m:r>
                                        <a:rPr lang="en-US" altLang="zh-CN" i="1">
                                          <a:latin typeface="Cambria Math"/>
                                        </a:rPr>
                                        <m:t>𝑦𝑜</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e>
                                <m:sup>
                                  <m:r>
                                    <a:rPr lang="en-US" altLang="zh-CN" b="0" i="1" smtClean="0">
                                      <a:latin typeface="Cambria Math"/>
                                    </a:rPr>
                                    <m:t>2</m:t>
                                  </m:r>
                                </m:sup>
                              </m:sSup>
                            </m:e>
                          </m:nary>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b="0" i="1" smtClean="0">
                                  <a:latin typeface="Cambria Math"/>
                                </a:rPr>
                                <m:t>h𝑜</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den>
                      </m:f>
                      <m:f>
                        <m:fPr>
                          <m:ctrlPr>
                            <a:rPr lang="en-US" altLang="zh-CN" i="1">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h𝑜</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den>
                      </m:f>
                      <m:r>
                        <a:rPr lang="en-US" altLang="zh-CN" b="0" i="1"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m:t>
                          </m:r>
                          <m:f>
                            <m:fPr>
                              <m:ctrlPr>
                                <a:rPr lang="en-US" altLang="zh-CN" i="1">
                                  <a:latin typeface="Cambria Math"/>
                                </a:rPr>
                              </m:ctrlPr>
                            </m:fPr>
                            <m:num>
                              <m:r>
                                <a:rPr lang="en-US" altLang="zh-CN" i="1">
                                  <a:latin typeface="Cambria Math"/>
                                </a:rPr>
                                <m:t>1</m:t>
                              </m:r>
                            </m:num>
                            <m:den>
                              <m:r>
                                <a:rPr lang="en-US" altLang="zh-CN" i="1">
                                  <a:latin typeface="Cambria Math"/>
                                </a:rPr>
                                <m:t>2</m:t>
                              </m:r>
                            </m:den>
                          </m:f>
                          <m:nary>
                            <m:naryPr>
                              <m:chr m:val="∑"/>
                              <m:ctrlPr>
                                <a:rPr lang="en-US" altLang="zh-CN" i="1">
                                  <a:latin typeface="Cambria Math"/>
                                </a:rPr>
                              </m:ctrlPr>
                            </m:naryPr>
                            <m:sub>
                              <m:r>
                                <m:rPr>
                                  <m:brk m:alnAt="23"/>
                                </m:rPr>
                                <a:rPr lang="en-US" altLang="zh-CN" i="1">
                                  <a:latin typeface="Cambria Math"/>
                                </a:rPr>
                                <m:t>𝑜</m:t>
                              </m:r>
                              <m:r>
                                <a:rPr lang="en-US" altLang="zh-CN" i="1">
                                  <a:latin typeface="Cambria Math"/>
                                </a:rPr>
                                <m:t>=1</m:t>
                              </m:r>
                            </m:sub>
                            <m:sup>
                              <m:r>
                                <a:rPr lang="en-US" altLang="zh-CN" i="1">
                                  <a:latin typeface="Cambria Math"/>
                                </a:rPr>
                                <m:t>𝑞</m:t>
                              </m:r>
                            </m:sup>
                            <m:e>
                              <m:sSup>
                                <m:sSupPr>
                                  <m:ctrlPr>
                                    <a:rPr lang="en-US" altLang="zh-CN" i="1">
                                      <a:latin typeface="Cambria Math"/>
                                    </a:rPr>
                                  </m:ctrlPr>
                                </m:sSupPr>
                                <m:e>
                                  <m:r>
                                    <a:rPr lang="en-US" altLang="zh-CN" i="1">
                                      <a:latin typeface="Cambria Math"/>
                                    </a:rPr>
                                    <m:t>(</m:t>
                                  </m:r>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r>
                                    <a:rPr lang="en-US" altLang="zh-CN" b="0" i="1" smtClean="0">
                                      <a:latin typeface="Cambria Math"/>
                                    </a:rPr>
                                    <m:t>𝑓</m:t>
                                  </m:r>
                                  <m:r>
                                    <a:rPr lang="en-US" altLang="zh-CN" b="0" i="1" smtClean="0">
                                      <a:latin typeface="Cambria Math"/>
                                    </a:rPr>
                                    <m:t>(</m:t>
                                  </m:r>
                                  <m:sSub>
                                    <m:sSubPr>
                                      <m:ctrlPr>
                                        <a:rPr lang="en-US" altLang="zh-CN" i="1">
                                          <a:latin typeface="Cambria Math"/>
                                        </a:rPr>
                                      </m:ctrlPr>
                                    </m:sSubPr>
                                    <m:e>
                                      <m:r>
                                        <a:rPr lang="en-US" altLang="zh-CN" i="1">
                                          <a:latin typeface="Cambria Math"/>
                                        </a:rPr>
                                        <m:t>𝑦</m:t>
                                      </m:r>
                                      <m:r>
                                        <a:rPr lang="en-US" altLang="zh-CN" b="0" i="1" smtClean="0">
                                          <a:latin typeface="Cambria Math"/>
                                        </a:rPr>
                                        <m:t>𝑖</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b="0" i="1" smtClean="0">
                                      <a:latin typeface="Cambria Math"/>
                                    </a:rPr>
                                    <m:t>)</m:t>
                                  </m:r>
                                  <m:r>
                                    <a:rPr lang="en-US" altLang="zh-CN" i="1">
                                      <a:latin typeface="Cambria Math"/>
                                    </a:rPr>
                                    <m:t>)</m:t>
                                  </m:r>
                                </m:e>
                                <m:sup>
                                  <m:r>
                                    <a:rPr lang="en-US" altLang="zh-CN" i="1">
                                      <a:latin typeface="Cambria Math"/>
                                    </a:rPr>
                                    <m:t>2</m:t>
                                  </m:r>
                                </m:sup>
                              </m:sSup>
                            </m:e>
                          </m:nary>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h𝑜</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den>
                      </m:f>
                      <m:f>
                        <m:fPr>
                          <m:ctrlPr>
                            <a:rPr lang="en-US" altLang="zh-CN" i="1">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h𝑜</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den>
                      </m:f>
                      <m:r>
                        <a:rPr lang="en-US" altLang="zh-CN" b="0" i="0" smtClean="0">
                          <a:latin typeface="Cambria Math"/>
                        </a:rPr>
                        <m:t>=</m:t>
                      </m:r>
                      <m:f>
                        <m:fPr>
                          <m:ctrlPr>
                            <a:rPr lang="en-US" altLang="zh-CN" i="1">
                              <a:latin typeface="Cambria Math"/>
                            </a:rPr>
                          </m:ctrlPr>
                        </m:fPr>
                        <m:num>
                          <m:r>
                            <a:rPr lang="zh-CN" altLang="en-US" i="1">
                              <a:latin typeface="Cambria Math"/>
                            </a:rPr>
                            <m:t>𝜕</m:t>
                          </m:r>
                          <m:r>
                            <a:rPr lang="en-US" altLang="zh-CN" i="1">
                              <a:latin typeface="Cambria Math"/>
                            </a:rPr>
                            <m:t>(</m:t>
                          </m:r>
                          <m:f>
                            <m:fPr>
                              <m:ctrlPr>
                                <a:rPr lang="en-US" altLang="zh-CN" i="1">
                                  <a:latin typeface="Cambria Math"/>
                                </a:rPr>
                              </m:ctrlPr>
                            </m:fPr>
                            <m:num>
                              <m:r>
                                <a:rPr lang="en-US" altLang="zh-CN" i="1">
                                  <a:latin typeface="Cambria Math"/>
                                </a:rPr>
                                <m:t>1</m:t>
                              </m:r>
                            </m:num>
                            <m:den>
                              <m:r>
                                <a:rPr lang="en-US" altLang="zh-CN" i="1">
                                  <a:latin typeface="Cambria Math"/>
                                </a:rPr>
                                <m:t>2</m:t>
                              </m:r>
                            </m:den>
                          </m:f>
                          <m:nary>
                            <m:naryPr>
                              <m:chr m:val="∑"/>
                              <m:ctrlPr>
                                <a:rPr lang="en-US" altLang="zh-CN" i="1">
                                  <a:latin typeface="Cambria Math"/>
                                </a:rPr>
                              </m:ctrlPr>
                            </m:naryPr>
                            <m:sub>
                              <m:r>
                                <m:rPr>
                                  <m:brk m:alnAt="23"/>
                                </m:rPr>
                                <a:rPr lang="en-US" altLang="zh-CN" i="1">
                                  <a:latin typeface="Cambria Math"/>
                                </a:rPr>
                                <m:t>𝑜</m:t>
                              </m:r>
                              <m:r>
                                <a:rPr lang="en-US" altLang="zh-CN" i="1">
                                  <a:latin typeface="Cambria Math"/>
                                </a:rPr>
                                <m:t>=1</m:t>
                              </m:r>
                            </m:sub>
                            <m:sup>
                              <m:r>
                                <a:rPr lang="en-US" altLang="zh-CN" i="1">
                                  <a:latin typeface="Cambria Math"/>
                                </a:rPr>
                                <m:t>𝑞</m:t>
                              </m:r>
                            </m:sup>
                            <m:e>
                              <m:sSup>
                                <m:sSupPr>
                                  <m:ctrlPr>
                                    <a:rPr lang="en-US" altLang="zh-CN" i="1">
                                      <a:latin typeface="Cambria Math"/>
                                    </a:rPr>
                                  </m:ctrlPr>
                                </m:sSupPr>
                                <m:e>
                                  <m:r>
                                    <a:rPr lang="en-US" altLang="zh-CN" i="1">
                                      <a:latin typeface="Cambria Math"/>
                                    </a:rPr>
                                    <m:t>(</m:t>
                                  </m:r>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r>
                                    <a:rPr lang="en-US" altLang="zh-CN" i="1">
                                      <a:latin typeface="Cambria Math"/>
                                    </a:rPr>
                                    <m:t>𝑓</m:t>
                                  </m:r>
                                  <m:r>
                                    <a:rPr lang="en-US" altLang="zh-CN" i="1">
                                      <a:latin typeface="Cambria Math"/>
                                    </a:rPr>
                                    <m:t>(</m:t>
                                  </m:r>
                                  <m:nary>
                                    <m:naryPr>
                                      <m:chr m:val="∑"/>
                                      <m:ctrlPr>
                                        <a:rPr lang="en-US" altLang="zh-CN" i="1" smtClean="0">
                                          <a:latin typeface="Cambria Math"/>
                                        </a:rPr>
                                      </m:ctrlPr>
                                    </m:naryPr>
                                    <m:sub>
                                      <m:r>
                                        <m:rPr>
                                          <m:brk m:alnAt="23"/>
                                        </m:rPr>
                                        <a:rPr lang="en-US" altLang="zh-CN" b="0" i="1" smtClean="0">
                                          <a:latin typeface="Cambria Math"/>
                                        </a:rPr>
                                        <m:t>h</m:t>
                                      </m:r>
                                      <m:r>
                                        <a:rPr lang="en-US" altLang="zh-CN" b="0" i="1" smtClean="0">
                                          <a:latin typeface="Cambria Math"/>
                                        </a:rPr>
                                        <m:t>=1</m:t>
                                      </m:r>
                                    </m:sub>
                                    <m:sup>
                                      <m:r>
                                        <a:rPr lang="en-US" altLang="zh-CN" b="0" i="1" smtClean="0">
                                          <a:latin typeface="Cambria Math"/>
                                        </a:rPr>
                                        <m:t>𝑝</m:t>
                                      </m:r>
                                    </m:sup>
                                    <m:e>
                                      <m:sSub>
                                        <m:sSubPr>
                                          <m:ctrlPr>
                                            <a:rPr lang="en-US" altLang="zh-CN" i="1">
                                              <a:latin typeface="Cambria Math"/>
                                            </a:rPr>
                                          </m:ctrlPr>
                                        </m:sSubPr>
                                        <m:e>
                                          <m:sSub>
                                            <m:sSubPr>
                                              <m:ctrlPr>
                                                <a:rPr lang="en-US" altLang="zh-CN" i="1" smtClean="0">
                                                  <a:latin typeface="Cambria Math"/>
                                                </a:rPr>
                                              </m:ctrlPr>
                                            </m:sSubPr>
                                            <m:e>
                                              <m:r>
                                                <a:rPr lang="en-US" altLang="zh-CN" b="0" i="1" smtClean="0">
                                                  <a:latin typeface="Cambria Math"/>
                                                </a:rPr>
                                                <m:t>𝑤</m:t>
                                              </m:r>
                                            </m:e>
                                            <m:sub>
                                              <m:r>
                                                <a:rPr lang="en-US" altLang="zh-CN" b="0" i="1" smtClean="0">
                                                  <a:latin typeface="Cambria Math"/>
                                                </a:rPr>
                                                <m:t>h𝑜</m:t>
                                              </m:r>
                                            </m:sub>
                                          </m:sSub>
                                          <m:r>
                                            <a:rPr lang="en-US" altLang="zh-CN" b="0" i="1" smtClean="0">
                                              <a:latin typeface="Cambria Math"/>
                                            </a:rPr>
                                            <m:t>h𝑜</m:t>
                                          </m:r>
                                        </m:e>
                                        <m:sub>
                                          <m:r>
                                            <a:rPr lang="en-US" altLang="zh-CN" b="0" i="1" smtClean="0">
                                              <a:latin typeface="Cambria Math"/>
                                            </a:rPr>
                                            <m:t>h</m:t>
                                          </m:r>
                                        </m:sub>
                                      </m:sSub>
                                      <m:d>
                                        <m:dPr>
                                          <m:ctrlPr>
                                            <a:rPr lang="en-US" altLang="zh-CN" i="1">
                                              <a:latin typeface="Cambria Math"/>
                                            </a:rPr>
                                          </m:ctrlPr>
                                        </m:dPr>
                                        <m:e>
                                          <m:r>
                                            <a:rPr lang="en-US" altLang="zh-CN" i="1">
                                              <a:latin typeface="Cambria Math"/>
                                            </a:rPr>
                                            <m:t>𝑘</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𝑏</m:t>
                                          </m:r>
                                        </m:e>
                                        <m:sub>
                                          <m:r>
                                            <a:rPr lang="en-US" altLang="zh-CN" b="0" i="1" smtClean="0">
                                              <a:latin typeface="Cambria Math"/>
                                            </a:rPr>
                                            <m:t>𝑜</m:t>
                                          </m:r>
                                        </m:sub>
                                      </m:sSub>
                                    </m:e>
                                  </m:nary>
                                  <m:r>
                                    <a:rPr lang="en-US" altLang="zh-CN" i="1">
                                      <a:latin typeface="Cambria Math"/>
                                    </a:rPr>
                                    <m:t>))</m:t>
                                  </m:r>
                                </m:e>
                                <m:sup>
                                  <m:r>
                                    <a:rPr lang="en-US" altLang="zh-CN" i="1">
                                      <a:latin typeface="Cambria Math"/>
                                    </a:rPr>
                                    <m:t>2</m:t>
                                  </m:r>
                                </m:sup>
                              </m:sSup>
                            </m:e>
                          </m:nary>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h𝑜</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den>
                      </m:f>
                      <m:f>
                        <m:fPr>
                          <m:ctrlPr>
                            <a:rPr lang="en-US" altLang="zh-CN" i="1">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h𝑜</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den>
                      </m:f>
                      <m:r>
                        <a:rPr lang="en-US" altLang="zh-CN" b="0" i="1" smtClean="0">
                          <a:latin typeface="Cambria Math"/>
                        </a:rPr>
                        <m:t>=</m:t>
                      </m:r>
                      <m:r>
                        <a:rPr lang="en-US" altLang="zh-CN" i="1">
                          <a:latin typeface="Cambria Math"/>
                        </a:rPr>
                        <m:t>−</m:t>
                      </m:r>
                      <m:nary>
                        <m:naryPr>
                          <m:chr m:val="∑"/>
                          <m:ctrlPr>
                            <a:rPr lang="en-US" altLang="zh-CN" i="1" smtClean="0">
                              <a:latin typeface="Cambria Math"/>
                            </a:rPr>
                          </m:ctrlPr>
                        </m:naryPr>
                        <m:sub>
                          <m:r>
                            <m:rPr>
                              <m:brk m:alnAt="23"/>
                            </m:rPr>
                            <a:rPr lang="en-US" altLang="zh-CN" b="0" i="1" smtClean="0">
                              <a:latin typeface="Cambria Math"/>
                            </a:rPr>
                            <m:t>𝑜</m:t>
                          </m:r>
                          <m:r>
                            <a:rPr lang="en-US" altLang="zh-CN" b="0" i="1" smtClean="0">
                              <a:latin typeface="Cambria Math"/>
                            </a:rPr>
                            <m:t>=1</m:t>
                          </m:r>
                        </m:sub>
                        <m:sup>
                          <m:r>
                            <a:rPr lang="en-US" altLang="zh-CN" b="0" i="1" smtClean="0">
                              <a:latin typeface="Cambria Math"/>
                            </a:rPr>
                            <m:t>𝑞</m:t>
                          </m:r>
                        </m:sup>
                        <m:e>
                          <m:d>
                            <m:dPr>
                              <m:ctrlPr>
                                <a:rPr lang="en-US" altLang="zh-CN" i="1">
                                  <a:latin typeface="Cambria Math"/>
                                </a:rPr>
                              </m:ctrlPr>
                            </m:dPr>
                            <m:e>
                              <m:sSub>
                                <m:sSubPr>
                                  <m:ctrlPr>
                                    <a:rPr lang="en-US" altLang="zh-CN" i="1">
                                      <a:latin typeface="Cambria Math"/>
                                    </a:rPr>
                                  </m:ctrlPr>
                                </m:sSubPr>
                                <m:e>
                                  <m:r>
                                    <a:rPr lang="en-US" altLang="zh-CN" i="1">
                                      <a:latin typeface="Cambria Math"/>
                                    </a:rPr>
                                    <m:t>𝑑</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r>
                                <a:rPr lang="en-US" altLang="zh-CN" i="1">
                                  <a:latin typeface="Cambria Math"/>
                                </a:rPr>
                                <m:t>−</m:t>
                              </m:r>
                              <m:sSub>
                                <m:sSubPr>
                                  <m:ctrlPr>
                                    <a:rPr lang="en-US" altLang="zh-CN" i="1">
                                      <a:latin typeface="Cambria Math"/>
                                    </a:rPr>
                                  </m:ctrlPr>
                                </m:sSubPr>
                                <m:e>
                                  <m:r>
                                    <a:rPr lang="en-US" altLang="zh-CN" i="1">
                                      <a:latin typeface="Cambria Math"/>
                                    </a:rPr>
                                    <m:t>𝑦𝑜</m:t>
                                  </m:r>
                                </m:e>
                                <m:sub>
                                  <m:r>
                                    <a:rPr lang="en-US" altLang="zh-CN" i="1">
                                      <a:latin typeface="Cambria Math"/>
                                    </a:rPr>
                                    <m:t>𝑜</m:t>
                                  </m:r>
                                </m:sub>
                              </m:sSub>
                              <m:d>
                                <m:dPr>
                                  <m:ctrlPr>
                                    <a:rPr lang="en-US" altLang="zh-CN" i="1">
                                      <a:latin typeface="Cambria Math"/>
                                    </a:rPr>
                                  </m:ctrlPr>
                                </m:dPr>
                                <m:e>
                                  <m:r>
                                    <a:rPr lang="en-US" altLang="zh-CN" i="1">
                                      <a:latin typeface="Cambria Math"/>
                                    </a:rPr>
                                    <m:t>𝑘</m:t>
                                  </m:r>
                                </m:e>
                              </m:d>
                            </m:e>
                          </m:d>
                          <m:sSup>
                            <m:sSupPr>
                              <m:ctrlPr>
                                <a:rPr lang="en-US" altLang="zh-CN" i="1">
                                  <a:latin typeface="Cambria Math"/>
                                </a:rPr>
                              </m:ctrlPr>
                            </m:sSupPr>
                            <m:e>
                              <m:r>
                                <a:rPr lang="en-US" altLang="zh-CN" i="1">
                                  <a:latin typeface="Cambria Math"/>
                                </a:rPr>
                                <m:t>𝑓</m:t>
                              </m:r>
                            </m:e>
                            <m:sup>
                              <m:r>
                                <a:rPr lang="en-US" altLang="zh-CN" i="1">
                                  <a:latin typeface="Cambria Math"/>
                                </a:rPr>
                                <m:t>′</m:t>
                              </m:r>
                            </m:sup>
                          </m:sSup>
                          <m:d>
                            <m:dPr>
                              <m:ctrlPr>
                                <a:rPr lang="en-US" altLang="zh-CN" i="1">
                                  <a:latin typeface="Cambria Math"/>
                                </a:rPr>
                              </m:ctrlPr>
                            </m:dPr>
                            <m:e>
                              <m:sSubSup>
                                <m:sSubSupPr>
                                  <m:ctrlPr>
                                    <a:rPr lang="en-US" altLang="zh-CN" i="1">
                                      <a:latin typeface="Cambria Math"/>
                                    </a:rPr>
                                  </m:ctrlPr>
                                </m:sSubSupPr>
                                <m:e>
                                  <m:r>
                                    <a:rPr lang="en-US" altLang="zh-CN" i="1">
                                      <a:latin typeface="Cambria Math"/>
                                    </a:rPr>
                                    <m:t>𝑦𝑖</m:t>
                                  </m:r>
                                </m:e>
                                <m:sub>
                                  <m:r>
                                    <a:rPr lang="en-US" altLang="zh-CN" i="1">
                                      <a:latin typeface="Cambria Math"/>
                                    </a:rPr>
                                    <m:t>𝑜</m:t>
                                  </m:r>
                                </m:sub>
                                <m:sup/>
                              </m:sSubSup>
                              <m:d>
                                <m:dPr>
                                  <m:ctrlPr>
                                    <a:rPr lang="en-US" altLang="zh-CN" i="1">
                                      <a:latin typeface="Cambria Math"/>
                                    </a:rPr>
                                  </m:ctrlPr>
                                </m:dPr>
                                <m:e>
                                  <m:r>
                                    <a:rPr lang="en-US" altLang="zh-CN" i="1">
                                      <a:latin typeface="Cambria Math"/>
                                    </a:rPr>
                                    <m:t>𝑘</m:t>
                                  </m:r>
                                </m:e>
                              </m:d>
                            </m:e>
                          </m:d>
                          <m:sSub>
                            <m:sSubPr>
                              <m:ctrlPr>
                                <a:rPr lang="en-US" altLang="zh-CN" i="1" smtClean="0">
                                  <a:latin typeface="Cambria Math"/>
                                </a:rPr>
                              </m:ctrlPr>
                            </m:sSubPr>
                            <m:e>
                              <m:r>
                                <a:rPr lang="en-US" altLang="zh-CN" b="0" i="1" smtClean="0">
                                  <a:latin typeface="Cambria Math"/>
                                </a:rPr>
                                <m:t>𝑤</m:t>
                              </m:r>
                            </m:e>
                            <m:sub>
                              <m:r>
                                <a:rPr lang="en-US" altLang="zh-CN" b="0" i="1" smtClean="0">
                                  <a:latin typeface="Cambria Math"/>
                                </a:rPr>
                                <m:t>h𝑜</m:t>
                              </m:r>
                            </m:sub>
                          </m:sSub>
                        </m:e>
                      </m:nary>
                      <m:f>
                        <m:fPr>
                          <m:ctrlPr>
                            <a:rPr lang="en-US" altLang="zh-CN" i="1">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h𝑜</m:t>
                              </m:r>
                            </m:e>
                            <m:sub>
                              <m:r>
                                <a:rPr lang="en-US" altLang="zh-CN" i="1">
                                  <a:latin typeface="Cambria Math"/>
                                </a:rPr>
                                <m:t>h</m:t>
                              </m:r>
                            </m:sub>
                          </m:sSub>
                          <m:d>
                            <m:dPr>
                              <m:ctrlPr>
                                <a:rPr lang="en-US" altLang="zh-CN" i="1">
                                  <a:latin typeface="Cambria Math"/>
                                </a:rPr>
                              </m:ctrlPr>
                            </m:dPr>
                            <m:e>
                              <m:r>
                                <a:rPr lang="en-US" altLang="zh-CN" i="1">
                                  <a:latin typeface="Cambria Math"/>
                                </a:rPr>
                                <m:t>𝑘</m:t>
                              </m:r>
                            </m:e>
                          </m:d>
                        </m:num>
                        <m:den>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d>
                            <m:dPr>
                              <m:ctrlPr>
                                <a:rPr lang="en-US" altLang="zh-CN" i="1">
                                  <a:latin typeface="Cambria Math"/>
                                </a:rPr>
                              </m:ctrlPr>
                            </m:dPr>
                            <m:e>
                              <m:r>
                                <a:rPr lang="en-US" altLang="zh-CN" i="1">
                                  <a:latin typeface="Cambria Math"/>
                                </a:rPr>
                                <m:t>𝑘</m:t>
                              </m:r>
                            </m:e>
                          </m:d>
                        </m:den>
                      </m:f>
                    </m:oMath>
                  </m:oMathPara>
                </a14:m>
                <a:endParaRPr lang="en-US" altLang="zh-CN" i="1" dirty="0" smtClean="0">
                  <a:latin typeface="Cambria Math"/>
                </a:endParaRPr>
              </a:p>
              <a:p>
                <a:pPr eaLnBrk="1" hangingPunct="1">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ctrlPr>
                            <a:rPr lang="en-US" altLang="zh-CN" b="0" i="1" smtClean="0">
                              <a:latin typeface="Cambria Math"/>
                            </a:rPr>
                          </m:ctrlPr>
                        </m:naryPr>
                        <m:sub>
                          <m:r>
                            <m:rPr>
                              <m:brk m:alnAt="23"/>
                            </m:rPr>
                            <a:rPr lang="en-US" altLang="zh-CN" b="0" i="1" smtClean="0">
                              <a:latin typeface="Cambria Math"/>
                            </a:rPr>
                            <m:t>𝑜</m:t>
                          </m:r>
                          <m:r>
                            <a:rPr lang="en-US" altLang="zh-CN" b="0" i="1" smtClean="0">
                              <a:latin typeface="Cambria Math"/>
                            </a:rPr>
                            <m:t>=1</m:t>
                          </m:r>
                        </m:sub>
                        <m:sup>
                          <m:r>
                            <a:rPr lang="en-US" altLang="zh-CN" b="0" i="1" smtClean="0">
                              <a:latin typeface="Cambria Math"/>
                            </a:rPr>
                            <m:t>𝑞</m:t>
                          </m:r>
                        </m:sup>
                        <m:e>
                          <m:sSub>
                            <m:sSubPr>
                              <m:ctrlPr>
                                <a:rPr lang="en-US" altLang="zh-CN" b="0" i="1" smtClean="0">
                                  <a:latin typeface="Cambria Math"/>
                                </a:rPr>
                              </m:ctrlPr>
                            </m:sSubPr>
                            <m:e>
                              <m:r>
                                <a:rPr lang="zh-CN" altLang="en-US" b="0" i="1" smtClean="0">
                                  <a:latin typeface="Cambria Math"/>
                                </a:rPr>
                                <m:t>𝛿</m:t>
                              </m:r>
                            </m:e>
                            <m:sub>
                              <m:r>
                                <a:rPr lang="en-US" altLang="zh-CN" b="0" i="1" smtClean="0">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h𝑜</m:t>
                              </m:r>
                            </m:sub>
                          </m:sSub>
                        </m:e>
                      </m:nary>
                      <m:r>
                        <a:rPr lang="en-US" altLang="zh-CN" b="0" i="1" smtClean="0">
                          <a:latin typeface="Cambria Math"/>
                        </a:rPr>
                        <m:t>)</m:t>
                      </m:r>
                      <m:sSup>
                        <m:sSupPr>
                          <m:ctrlPr>
                            <a:rPr lang="en-US" altLang="zh-CN" i="1">
                              <a:latin typeface="Cambria Math"/>
                            </a:rPr>
                          </m:ctrlPr>
                        </m:sSupPr>
                        <m:e>
                          <m:r>
                            <a:rPr lang="en-US" altLang="zh-CN" i="1">
                              <a:latin typeface="Cambria Math"/>
                            </a:rPr>
                            <m:t>𝑓</m:t>
                          </m:r>
                        </m:e>
                        <m:sup>
                          <m:r>
                            <a:rPr lang="en-US" altLang="zh-CN" i="1">
                              <a:latin typeface="Cambria Math"/>
                            </a:rPr>
                            <m:t>′</m:t>
                          </m:r>
                        </m:sup>
                      </m:sSup>
                      <m:d>
                        <m:dPr>
                          <m:ctrlPr>
                            <a:rPr lang="en-US" altLang="zh-CN" i="1">
                              <a:latin typeface="Cambria Math"/>
                            </a:rPr>
                          </m:ctrlPr>
                        </m:dPr>
                        <m:e>
                          <m:sSubSup>
                            <m:sSubSupPr>
                              <m:ctrlPr>
                                <a:rPr lang="en-US" altLang="zh-CN" i="1">
                                  <a:latin typeface="Cambria Math"/>
                                </a:rPr>
                              </m:ctrlPr>
                            </m:sSubSupPr>
                            <m:e>
                              <m:r>
                                <a:rPr lang="en-US" altLang="zh-CN" b="0" i="1" smtClean="0">
                                  <a:latin typeface="Cambria Math"/>
                                </a:rPr>
                                <m:t>h𝑖</m:t>
                              </m:r>
                            </m:e>
                            <m:sub>
                              <m:r>
                                <a:rPr lang="en-US" altLang="zh-CN" b="0" i="1" smtClean="0">
                                  <a:latin typeface="Cambria Math"/>
                                </a:rPr>
                                <m:t>h</m:t>
                              </m:r>
                            </m:sub>
                            <m:sup/>
                          </m:sSubSup>
                          <m:d>
                            <m:dPr>
                              <m:ctrlPr>
                                <a:rPr lang="en-US" altLang="zh-CN" i="1">
                                  <a:latin typeface="Cambria Math"/>
                                </a:rPr>
                              </m:ctrlPr>
                            </m:dPr>
                            <m:e>
                              <m:r>
                                <a:rPr lang="en-US" altLang="zh-CN" i="1">
                                  <a:latin typeface="Cambria Math"/>
                                </a:rPr>
                                <m:t>𝑘</m:t>
                              </m:r>
                            </m:e>
                          </m:d>
                        </m:e>
                      </m:d>
                      <m:r>
                        <a:rPr lang="en-US" altLang="zh-CN" b="0" i="1" smtClean="0">
                          <a:latin typeface="Cambria Math"/>
                        </a:rPr>
                        <m:t>=−</m:t>
                      </m:r>
                      <m:sSub>
                        <m:sSubPr>
                          <m:ctrlPr>
                            <a:rPr lang="en-US" altLang="zh-CN" b="0" i="1" smtClean="0">
                              <a:latin typeface="Cambria Math"/>
                            </a:rPr>
                          </m:ctrlPr>
                        </m:sSubPr>
                        <m:e>
                          <m:r>
                            <a:rPr lang="zh-CN" altLang="en-US" b="0" i="1" smtClean="0">
                              <a:latin typeface="Cambria Math"/>
                            </a:rPr>
                            <m:t>𝛿</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en-US" altLang="zh-CN" b="0" dirty="0" smtClean="0">
                  <a:latin typeface="Times New Roman" pitchFamily="18" charset="0"/>
                </a:endParaRPr>
              </a:p>
            </p:txBody>
          </p:sp>
        </mc:Choice>
        <mc:Fallback xmlns="">
          <p:sp>
            <p:nvSpPr>
              <p:cNvPr id="8" name="Text Box 5"/>
              <p:cNvSpPr txBox="1">
                <a:spLocks noRot="1" noChangeAspect="1" noMove="1" noResize="1" noEditPoints="1" noAdjustHandles="1" noChangeArrowheads="1" noChangeShapeType="1" noTextEdit="1"/>
              </p:cNvSpPr>
              <p:nvPr/>
            </p:nvSpPr>
            <p:spPr bwMode="auto">
              <a:xfrm>
                <a:off x="168214" y="1134886"/>
                <a:ext cx="8804398" cy="5104411"/>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57</a:t>
            </a:fld>
            <a:r>
              <a:rPr lang="en-US" altLang="zh-CN" smtClean="0"/>
              <a:t>/71</a:t>
            </a:r>
            <a:endParaRPr lang="en-US" altLang="zh-CN" dirty="0"/>
          </a:p>
        </p:txBody>
      </p:sp>
    </p:spTree>
    <p:extLst>
      <p:ext uri="{BB962C8B-B14F-4D97-AF65-F5344CB8AC3E}">
        <p14:creationId xmlns:p14="http://schemas.microsoft.com/office/powerpoint/2010/main" val="3566015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mc:AlternateContent xmlns:mc="http://schemas.openxmlformats.org/markup-compatibility/2006" xmlns:a14="http://schemas.microsoft.com/office/drawing/2010/main">
        <mc:Choice Requires="a14">
          <p:sp>
            <p:nvSpPr>
              <p:cNvPr id="13" name="Rectangle 3"/>
              <p:cNvSpPr txBox="1">
                <a:spLocks noChangeArrowheads="1"/>
              </p:cNvSpPr>
              <p:nvPr/>
            </p:nvSpPr>
            <p:spPr bwMode="auto">
              <a:xfrm>
                <a:off x="768228" y="1062283"/>
                <a:ext cx="7772400" cy="41148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dirty="0" smtClean="0">
                    <a:latin typeface="黑体" panose="02010609060101010101" pitchFamily="49" charset="-122"/>
                    <a:ea typeface="黑体" panose="02010609060101010101" pitchFamily="49" charset="-122"/>
                  </a:rPr>
                  <a:t>第六步，利用输出层各神经元的</a:t>
                </a:r>
                <a14:m>
                  <m:oMath xmlns:m="http://schemas.openxmlformats.org/officeDocument/2006/math">
                    <m:sSub>
                      <m:sSubPr>
                        <m:ctrlPr>
                          <a:rPr lang="en-US" altLang="zh-CN" sz="2400" i="1" smtClean="0">
                            <a:latin typeface="Cambria Math"/>
                            <a:ea typeface="黑体" panose="02010609060101010101" pitchFamily="49" charset="-122"/>
                          </a:rPr>
                        </m:ctrlPr>
                      </m:sSubPr>
                      <m:e>
                        <m:r>
                          <a:rPr lang="zh-CN" altLang="en-US" sz="2400" i="1" smtClean="0">
                            <a:latin typeface="Cambria Math"/>
                            <a:ea typeface="黑体" panose="02010609060101010101" pitchFamily="49" charset="-122"/>
                          </a:rPr>
                          <m:t>𝛿</m:t>
                        </m:r>
                      </m:e>
                      <m:sub>
                        <m:r>
                          <a:rPr lang="en-US" altLang="zh-CN" sz="2400" b="0" i="1" smtClean="0">
                            <a:latin typeface="Cambria Math"/>
                            <a:ea typeface="黑体" panose="02010609060101010101" pitchFamily="49" charset="-122"/>
                          </a:rPr>
                          <m:t>𝑜</m:t>
                        </m:r>
                      </m:sub>
                    </m:sSub>
                    <m:r>
                      <a:rPr lang="en-US" altLang="zh-CN" sz="2400" b="0" i="1" smtClean="0">
                        <a:latin typeface="Cambria Math"/>
                        <a:ea typeface="黑体" panose="02010609060101010101" pitchFamily="49" charset="-122"/>
                      </a:rPr>
                      <m:t>(</m:t>
                    </m:r>
                    <m:r>
                      <a:rPr lang="en-US" altLang="zh-CN" sz="2400" b="0" i="1" smtClean="0">
                        <a:latin typeface="Cambria Math"/>
                        <a:ea typeface="黑体" panose="02010609060101010101" pitchFamily="49" charset="-122"/>
                      </a:rPr>
                      <m:t>𝑘</m:t>
                    </m:r>
                    <m:r>
                      <a:rPr lang="en-US" altLang="zh-CN" sz="2400" b="0" i="1" smtClean="0">
                        <a:latin typeface="Cambria Math"/>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和</a:t>
                </a:r>
                <a:r>
                  <a:rPr lang="zh-CN" altLang="en-US" sz="2400" dirty="0">
                    <a:latin typeface="黑体" panose="02010609060101010101" pitchFamily="49" charset="-122"/>
                    <a:ea typeface="黑体" panose="02010609060101010101" pitchFamily="49" charset="-122"/>
                  </a:rPr>
                  <a:t>隐含层各神经元的输出来修正连接权</a:t>
                </a:r>
                <a:r>
                  <a:rPr lang="zh-CN" altLang="en-US" sz="2400" dirty="0" smtClean="0">
                    <a:latin typeface="黑体" panose="02010609060101010101" pitchFamily="49" charset="-122"/>
                    <a:ea typeface="黑体" panose="02010609060101010101" pitchFamily="49" charset="-122"/>
                  </a:rPr>
                  <a:t>值</a:t>
                </a:r>
                <a14:m>
                  <m:oMath xmlns:m="http://schemas.openxmlformats.org/officeDocument/2006/math">
                    <m:sSub>
                      <m:sSubPr>
                        <m:ctrlPr>
                          <a:rPr lang="en-US" altLang="zh-CN" sz="2400" i="1" smtClean="0">
                            <a:latin typeface="Cambria Math"/>
                            <a:ea typeface="黑体" panose="02010609060101010101" pitchFamily="49" charset="-122"/>
                          </a:rPr>
                        </m:ctrlPr>
                      </m:sSubPr>
                      <m:e>
                        <m:r>
                          <a:rPr lang="en-US" altLang="zh-CN" sz="2400" b="0" i="1" smtClean="0">
                            <a:latin typeface="Cambria Math"/>
                            <a:ea typeface="黑体" panose="02010609060101010101" pitchFamily="49" charset="-122"/>
                          </a:rPr>
                          <m:t>𝑤</m:t>
                        </m:r>
                      </m:e>
                      <m:sub>
                        <m:r>
                          <a:rPr lang="en-US" altLang="zh-CN" sz="2400" b="0" i="1" smtClean="0">
                            <a:latin typeface="Cambria Math"/>
                            <a:ea typeface="黑体" panose="02010609060101010101" pitchFamily="49" charset="-122"/>
                          </a:rPr>
                          <m:t>h𝑜</m:t>
                        </m:r>
                      </m:sub>
                    </m:sSub>
                    <m:r>
                      <a:rPr lang="en-US" altLang="zh-CN" sz="2400" b="0" i="1" smtClean="0">
                        <a:latin typeface="Cambria Math"/>
                        <a:ea typeface="黑体" panose="02010609060101010101" pitchFamily="49" charset="-122"/>
                      </a:rPr>
                      <m:t>(</m:t>
                    </m:r>
                    <m:r>
                      <a:rPr lang="en-US" altLang="zh-CN" sz="2400" b="0" i="1" smtClean="0">
                        <a:latin typeface="Cambria Math"/>
                        <a:ea typeface="黑体" panose="02010609060101010101" pitchFamily="49" charset="-122"/>
                      </a:rPr>
                      <m:t>𝑘</m:t>
                    </m:r>
                    <m:r>
                      <a:rPr lang="en-US" altLang="zh-CN" sz="2400" b="0" i="1" smtClean="0">
                        <a:latin typeface="Cambria Math"/>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第七步，利用隐含层各神经元</a:t>
                </a:r>
                <a:r>
                  <a:rPr lang="zh-CN" altLang="en-US" sz="2400" dirty="0" smtClean="0">
                    <a:latin typeface="黑体" panose="02010609060101010101" pitchFamily="49" charset="-122"/>
                    <a:ea typeface="黑体" panose="02010609060101010101" pitchFamily="49" charset="-122"/>
                  </a:rPr>
                  <a:t>的</a:t>
                </a:r>
                <a14:m>
                  <m:oMath xmlns:m="http://schemas.openxmlformats.org/officeDocument/2006/math">
                    <m:sSub>
                      <m:sSubPr>
                        <m:ctrlPr>
                          <a:rPr lang="en-US" altLang="zh-CN" sz="2400" i="1">
                            <a:latin typeface="Cambria Math"/>
                            <a:ea typeface="黑体" panose="02010609060101010101" pitchFamily="49" charset="-122"/>
                          </a:rPr>
                        </m:ctrlPr>
                      </m:sSubPr>
                      <m:e>
                        <m:r>
                          <a:rPr lang="zh-CN" altLang="en-US" sz="2400" i="1">
                            <a:latin typeface="Cambria Math"/>
                            <a:ea typeface="黑体" panose="02010609060101010101" pitchFamily="49" charset="-122"/>
                          </a:rPr>
                          <m:t>𝛿</m:t>
                        </m:r>
                      </m:e>
                      <m:sub>
                        <m:r>
                          <a:rPr lang="en-US" altLang="zh-CN" sz="2400" b="0" i="1" smtClean="0">
                            <a:latin typeface="Cambria Math"/>
                            <a:ea typeface="黑体" panose="02010609060101010101" pitchFamily="49" charset="-122"/>
                          </a:rPr>
                          <m:t>h</m:t>
                        </m:r>
                      </m:sub>
                    </m:sSub>
                    <m:r>
                      <a:rPr lang="en-US" altLang="zh-CN" sz="2400" i="1">
                        <a:latin typeface="Cambria Math"/>
                        <a:ea typeface="黑体" panose="02010609060101010101" pitchFamily="49" charset="-122"/>
                      </a:rPr>
                      <m:t>(</m:t>
                    </m:r>
                    <m:r>
                      <a:rPr lang="en-US" altLang="zh-CN" sz="2400" i="1">
                        <a:latin typeface="Cambria Math"/>
                        <a:ea typeface="黑体" panose="02010609060101010101" pitchFamily="49" charset="-122"/>
                      </a:rPr>
                      <m:t>𝑘</m:t>
                    </m:r>
                    <m:r>
                      <a:rPr lang="en-US" altLang="zh-CN" sz="2400" i="1">
                        <a:latin typeface="Cambria Math"/>
                        <a:ea typeface="黑体" panose="02010609060101010101" pitchFamily="49" charset="-122"/>
                      </a:rPr>
                      <m:t>)</m:t>
                    </m:r>
                  </m:oMath>
                </a14:m>
                <a:r>
                  <a:rPr lang="zh-CN" altLang="en-US" sz="2400" dirty="0" smtClean="0">
                    <a:latin typeface="黑体" panose="02010609060101010101" pitchFamily="49" charset="-122"/>
                    <a:ea typeface="黑体" panose="02010609060101010101" pitchFamily="49" charset="-122"/>
                  </a:rPr>
                  <a:t>和</a:t>
                </a:r>
                <a:r>
                  <a:rPr lang="zh-CN" altLang="en-US" sz="2400" dirty="0">
                    <a:latin typeface="黑体" panose="02010609060101010101" pitchFamily="49" charset="-122"/>
                    <a:ea typeface="黑体" panose="02010609060101010101" pitchFamily="49" charset="-122"/>
                  </a:rPr>
                  <a:t>输入层各神经元的输入修正连接权。</a:t>
                </a:r>
              </a:p>
              <a:p>
                <a:pPr>
                  <a:buFont typeface="Wingdings" pitchFamily="2" charset="2"/>
                  <a:buNone/>
                </a:pPr>
                <a:endParaRPr lang="en-US" altLang="zh-CN" sz="2400" kern="0" dirty="0">
                  <a:latin typeface="黑体" panose="02010609060101010101" pitchFamily="49" charset="-122"/>
                  <a:ea typeface="黑体" panose="02010609060101010101" pitchFamily="49" charset="-122"/>
                </a:endParaRPr>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768228" y="1062283"/>
                <a:ext cx="7772400" cy="4114800"/>
              </a:xfrm>
              <a:prstGeom prst="rect">
                <a:avLst/>
              </a:prstGeom>
              <a:blipFill rotWithShape="1">
                <a:blip r:embed="rId3"/>
                <a:stretch>
                  <a:fillRect l="-784" t="-16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1998083" y="1466895"/>
                <a:ext cx="5144660" cy="123937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smtClean="0">
                              <a:latin typeface="Cambria Math"/>
                              <a:ea typeface="Cambria Math"/>
                            </a:rPr>
                            <m:t>∆</m:t>
                          </m:r>
                          <m:r>
                            <a:rPr lang="en-US" altLang="zh-CN" i="1">
                              <a:latin typeface="Cambria Math"/>
                            </a:rPr>
                            <m:t>𝑤</m:t>
                          </m:r>
                        </m:e>
                        <m:sub>
                          <m:r>
                            <a:rPr lang="en-US" altLang="zh-CN" i="1">
                              <a:latin typeface="Cambria Math"/>
                            </a:rPr>
                            <m:t>h𝑜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r>
                        <a:rPr lang="zh-CN" altLang="en-US" b="0" i="1" smtClean="0">
                          <a:latin typeface="Cambria Math"/>
                        </a:rPr>
                        <m:t>𝜇</m:t>
                      </m:r>
                      <m:f>
                        <m:fPr>
                          <m:ctrlPr>
                            <a:rPr lang="en-US" altLang="zh-CN" b="0" i="1" smtClean="0">
                              <a:latin typeface="Cambria Math"/>
                            </a:rPr>
                          </m:ctrlPr>
                        </m:fPr>
                        <m:num>
                          <m:r>
                            <a:rPr lang="zh-CN" altLang="en-US" b="0" i="1" smtClean="0">
                              <a:latin typeface="Cambria Math"/>
                            </a:rPr>
                            <m:t>𝜕</m:t>
                          </m:r>
                          <m:r>
                            <a:rPr lang="en-US" altLang="zh-CN" b="0" i="1" smtClean="0">
                              <a:latin typeface="Cambria Math"/>
                            </a:rPr>
                            <m:t>𝑒</m:t>
                          </m:r>
                        </m:num>
                        <m:den>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h𝑜</m:t>
                              </m:r>
                            </m:sub>
                          </m:sSub>
                        </m:den>
                      </m:f>
                      <m:r>
                        <a:rPr lang="en-US" altLang="zh-CN" b="0" i="1" smtClean="0">
                          <a:latin typeface="Cambria Math"/>
                        </a:rPr>
                        <m:t>=</m:t>
                      </m:r>
                      <m:sSub>
                        <m:sSubPr>
                          <m:ctrlPr>
                            <a:rPr lang="en-US" altLang="zh-CN" b="0" i="1" smtClean="0">
                              <a:latin typeface="Cambria Math"/>
                            </a:rPr>
                          </m:ctrlPr>
                        </m:sSubPr>
                        <m:e>
                          <m:r>
                            <a:rPr lang="zh-CN" altLang="en-US" i="1">
                              <a:latin typeface="Cambria Math"/>
                            </a:rPr>
                            <m:t>𝜇</m:t>
                          </m:r>
                          <m:r>
                            <a:rPr lang="zh-CN" altLang="en-US" b="0" i="1" smtClean="0">
                              <a:latin typeface="Cambria Math"/>
                            </a:rPr>
                            <m:t>𝛿</m:t>
                          </m:r>
                        </m:e>
                        <m:sub>
                          <m:r>
                            <a:rPr lang="en-US" altLang="zh-CN" b="0" i="1" smtClean="0">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h𝑜</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1998083" y="1466895"/>
                <a:ext cx="5144660" cy="1239378"/>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5"/>
              <p:cNvSpPr txBox="1">
                <a:spLocks noChangeArrowheads="1"/>
              </p:cNvSpPr>
              <p:nvPr/>
            </p:nvSpPr>
            <p:spPr bwMode="auto">
              <a:xfrm>
                <a:off x="1998083" y="2857545"/>
                <a:ext cx="5144660"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𝑤</m:t>
                          </m:r>
                        </m:e>
                        <m:sub>
                          <m:r>
                            <a:rPr lang="en-US" altLang="zh-CN" i="1">
                              <a:latin typeface="Cambria Math"/>
                            </a:rPr>
                            <m:t>h𝑜</m:t>
                          </m:r>
                        </m:sub>
                      </m:sSub>
                      <m:r>
                        <a:rPr lang="en-US" altLang="zh-CN" b="0" i="1" smtClean="0">
                          <a:latin typeface="Cambria Math"/>
                        </a:rPr>
                        <m:t>  =</m:t>
                      </m:r>
                      <m:sSub>
                        <m:sSubPr>
                          <m:ctrlPr>
                            <a:rPr lang="en-US" altLang="zh-CN" i="1">
                              <a:latin typeface="Cambria Math"/>
                            </a:rPr>
                          </m:ctrlPr>
                        </m:sSubPr>
                        <m:e>
                          <m:r>
                            <a:rPr lang="en-US" altLang="zh-CN" i="1">
                              <a:latin typeface="Cambria Math"/>
                            </a:rPr>
                            <m:t>𝑤</m:t>
                          </m:r>
                        </m:e>
                        <m:sub>
                          <m:r>
                            <a:rPr lang="en-US" altLang="zh-CN" i="1">
                              <a:latin typeface="Cambria Math"/>
                            </a:rPr>
                            <m:t>h𝑜</m:t>
                          </m:r>
                        </m:sub>
                      </m:sSub>
                      <m:r>
                        <a:rPr lang="en-US" altLang="zh-CN" b="0" i="1" smtClean="0">
                          <a:latin typeface="Cambria Math"/>
                        </a:rPr>
                        <m:t>+</m:t>
                      </m:r>
                      <m:r>
                        <a:rPr lang="el-GR" altLang="zh-CN" b="0" i="1" smtClean="0">
                          <a:latin typeface="Cambria Math"/>
                        </a:rPr>
                        <m:t>𝜂</m:t>
                      </m:r>
                      <m:sSub>
                        <m:sSubPr>
                          <m:ctrlPr>
                            <a:rPr lang="en-US" altLang="zh-CN" i="1">
                              <a:latin typeface="Cambria Math"/>
                            </a:rPr>
                          </m:ctrlPr>
                        </m:sSubPr>
                        <m:e>
                          <m:r>
                            <a:rPr lang="zh-CN" altLang="en-US" i="1">
                              <a:latin typeface="Cambria Math"/>
                            </a:rPr>
                            <m:t>𝛿</m:t>
                          </m:r>
                        </m:e>
                        <m:sub>
                          <m:r>
                            <a:rPr lang="en-US" altLang="zh-CN" i="1">
                              <a:latin typeface="Cambria Math"/>
                            </a:rPr>
                            <m:t>𝑜</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h𝑜</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8" name="Text Box 5"/>
              <p:cNvSpPr txBox="1">
                <a:spLocks noRot="1" noChangeAspect="1" noMove="1" noResize="1" noEditPoints="1" noAdjustHandles="1" noChangeArrowheads="1" noChangeShapeType="1" noTextEdit="1"/>
              </p:cNvSpPr>
              <p:nvPr/>
            </p:nvSpPr>
            <p:spPr bwMode="auto">
              <a:xfrm>
                <a:off x="1998083" y="2857545"/>
                <a:ext cx="5144660" cy="646331"/>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5"/>
              <p:cNvSpPr txBox="1">
                <a:spLocks noChangeArrowheads="1"/>
              </p:cNvSpPr>
              <p:nvPr/>
            </p:nvSpPr>
            <p:spPr bwMode="auto">
              <a:xfrm>
                <a:off x="2598158" y="2820681"/>
                <a:ext cx="573667" cy="7313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sup>
                          <m:r>
                            <a:rPr lang="en-US" altLang="zh-CN" b="0" i="1" smtClean="0">
                              <a:latin typeface="Cambria Math"/>
                            </a:rPr>
                            <m:t>𝑁</m:t>
                          </m:r>
                          <m:r>
                            <a:rPr lang="en-US" altLang="zh-CN" b="0" i="1" smtClean="0">
                              <a:latin typeface="Cambria Math"/>
                            </a:rPr>
                            <m:t>+1</m:t>
                          </m:r>
                        </m:sup>
                      </m:sSup>
                    </m:oMath>
                  </m:oMathPara>
                </a14:m>
                <a:endParaRPr lang="zh-CN" altLang="en-US" dirty="0">
                  <a:latin typeface="Times New Roman" pitchFamily="18" charset="0"/>
                </a:endParaRPr>
              </a:p>
            </p:txBody>
          </p:sp>
        </mc:Choice>
        <mc:Fallback xmlns="">
          <p:sp>
            <p:nvSpPr>
              <p:cNvPr id="11" name="Text Box 5"/>
              <p:cNvSpPr txBox="1">
                <a:spLocks noRot="1" noChangeAspect="1" noMove="1" noResize="1" noEditPoints="1" noAdjustHandles="1" noChangeArrowheads="1" noChangeShapeType="1" noTextEdit="1"/>
              </p:cNvSpPr>
              <p:nvPr/>
            </p:nvSpPr>
            <p:spPr bwMode="auto">
              <a:xfrm>
                <a:off x="2598158" y="2820681"/>
                <a:ext cx="573667" cy="731354"/>
              </a:xfrm>
              <a:prstGeom prst="rect">
                <a:avLst/>
              </a:prstGeom>
              <a:blipFill rotWithShape="1">
                <a:blip r:embed="rId6"/>
                <a:stretch>
                  <a:fillRect r="-436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5"/>
              <p:cNvSpPr txBox="1">
                <a:spLocks noChangeArrowheads="1"/>
              </p:cNvSpPr>
              <p:nvPr/>
            </p:nvSpPr>
            <p:spPr bwMode="auto">
              <a:xfrm>
                <a:off x="3617333" y="2839944"/>
                <a:ext cx="573667" cy="7313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sup>
                          <m:r>
                            <a:rPr lang="en-US" altLang="zh-CN" b="0" i="1" smtClean="0">
                              <a:latin typeface="Cambria Math"/>
                            </a:rPr>
                            <m:t>𝑁</m:t>
                          </m:r>
                        </m:sup>
                      </m:sSup>
                    </m:oMath>
                  </m:oMathPara>
                </a14:m>
                <a:endParaRPr lang="zh-CN" altLang="en-US" dirty="0">
                  <a:latin typeface="Times New Roman" pitchFamily="18" charset="0"/>
                </a:endParaRPr>
              </a:p>
            </p:txBody>
          </p:sp>
        </mc:Choice>
        <mc:Fallback xmlns="">
          <p:sp>
            <p:nvSpPr>
              <p:cNvPr id="12" name="Text Box 5"/>
              <p:cNvSpPr txBox="1">
                <a:spLocks noRot="1" noChangeAspect="1" noMove="1" noResize="1" noEditPoints="1" noAdjustHandles="1" noChangeArrowheads="1" noChangeShapeType="1" noTextEdit="1"/>
              </p:cNvSpPr>
              <p:nvPr/>
            </p:nvSpPr>
            <p:spPr bwMode="auto">
              <a:xfrm>
                <a:off x="3617333" y="2839944"/>
                <a:ext cx="573667" cy="731354"/>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5"/>
              <p:cNvSpPr txBox="1">
                <a:spLocks noChangeArrowheads="1"/>
              </p:cNvSpPr>
              <p:nvPr/>
            </p:nvSpPr>
            <p:spPr bwMode="auto">
              <a:xfrm>
                <a:off x="476250" y="4267245"/>
                <a:ext cx="8553450" cy="1243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smtClean="0">
                              <a:latin typeface="Cambria Math"/>
                              <a:ea typeface="Cambria Math"/>
                            </a:rPr>
                            <m:t>∆</m:t>
                          </m:r>
                          <m:r>
                            <a:rPr lang="en-US" altLang="zh-CN" i="1">
                              <a:latin typeface="Cambria Math"/>
                            </a:rPr>
                            <m:t>𝑤</m:t>
                          </m:r>
                        </m:e>
                        <m:sub>
                          <m:r>
                            <a:rPr lang="en-US" altLang="zh-CN" b="0" i="1" smtClean="0">
                              <a:latin typeface="Cambria Math"/>
                            </a:rPr>
                            <m:t>𝑖</m:t>
                          </m:r>
                          <m:r>
                            <a:rPr lang="en-US" altLang="zh-CN" i="1">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r>
                        <a:rPr lang="zh-CN" altLang="en-US" b="0" i="1" smtClean="0">
                          <a:latin typeface="Cambria Math"/>
                        </a:rPr>
                        <m:t>𝜇</m:t>
                      </m:r>
                      <m:f>
                        <m:fPr>
                          <m:ctrlPr>
                            <a:rPr lang="en-US" altLang="zh-CN" b="0" i="1" smtClean="0">
                              <a:latin typeface="Cambria Math"/>
                            </a:rPr>
                          </m:ctrlPr>
                        </m:fPr>
                        <m:num>
                          <m:r>
                            <a:rPr lang="zh-CN" altLang="en-US" b="0" i="1" smtClean="0">
                              <a:latin typeface="Cambria Math"/>
                            </a:rPr>
                            <m:t>𝜕</m:t>
                          </m:r>
                          <m:r>
                            <a:rPr lang="en-US" altLang="zh-CN" b="0" i="1" smtClean="0">
                              <a:latin typeface="Cambria Math"/>
                            </a:rPr>
                            <m:t>𝑒</m:t>
                          </m:r>
                        </m:num>
                        <m:den>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𝑤</m:t>
                              </m:r>
                            </m:e>
                            <m:sub>
                              <m:r>
                                <a:rPr lang="en-US" altLang="zh-CN" b="0" i="1" smtClean="0">
                                  <a:latin typeface="Cambria Math"/>
                                </a:rPr>
                                <m:t>𝑖h</m:t>
                              </m:r>
                            </m:sub>
                          </m:sSub>
                        </m:den>
                      </m:f>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m:t>
                          </m:r>
                          <m:r>
                            <a:rPr lang="zh-CN" altLang="en-US" i="1">
                              <a:latin typeface="Cambria Math"/>
                            </a:rPr>
                            <m:t>𝜇</m:t>
                          </m:r>
                          <m:f>
                            <m:fPr>
                              <m:ctrlPr>
                                <a:rPr lang="en-US" altLang="zh-CN" i="1">
                                  <a:latin typeface="Cambria Math"/>
                                </a:rPr>
                              </m:ctrlPr>
                            </m:fPr>
                            <m:num>
                              <m:r>
                                <a:rPr lang="zh-CN" altLang="en-US" i="1">
                                  <a:latin typeface="Cambria Math"/>
                                </a:rPr>
                                <m:t>𝜕</m:t>
                              </m:r>
                              <m:r>
                                <a:rPr lang="en-US" altLang="zh-CN" i="1">
                                  <a:latin typeface="Cambria Math"/>
                                </a:rPr>
                                <m:t>𝑒</m:t>
                              </m:r>
                            </m:num>
                            <m:den>
                              <m:r>
                                <a:rPr lang="zh-CN" altLang="en-US" i="1">
                                  <a:latin typeface="Cambria Math"/>
                                </a:rPr>
                                <m:t>𝜕</m:t>
                              </m:r>
                              <m:sSub>
                                <m:sSubPr>
                                  <m:ctrlPr>
                                    <a:rPr lang="en-US" altLang="zh-CN" i="1">
                                      <a:latin typeface="Cambria Math"/>
                                    </a:rPr>
                                  </m:ctrlPr>
                                </m:sSubPr>
                                <m:e>
                                  <m:r>
                                    <a:rPr lang="en-US" altLang="zh-CN" b="0" i="1" smtClean="0">
                                      <a:latin typeface="Cambria Math"/>
                                    </a:rPr>
                                    <m:t>h𝑖</m:t>
                                  </m:r>
                                </m:e>
                                <m:sub>
                                  <m:r>
                                    <a:rPr lang="en-US" altLang="zh-CN" i="1">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den>
                          </m:f>
                          <m:f>
                            <m:fPr>
                              <m:ctrlPr>
                                <a:rPr lang="en-US" altLang="zh-CN" i="1">
                                  <a:latin typeface="Cambria Math"/>
                                </a:rPr>
                              </m:ctrlPr>
                            </m:fPr>
                            <m:num>
                              <m:r>
                                <a:rPr lang="zh-CN" altLang="en-US" i="1">
                                  <a:latin typeface="Cambria Math"/>
                                </a:rPr>
                                <m:t>𝜕</m:t>
                              </m:r>
                              <m:sSub>
                                <m:sSubPr>
                                  <m:ctrlPr>
                                    <a:rPr lang="en-US" altLang="zh-CN" i="1">
                                      <a:latin typeface="Cambria Math"/>
                                    </a:rPr>
                                  </m:ctrlPr>
                                </m:sSubPr>
                                <m:e>
                                  <m:r>
                                    <a:rPr lang="en-US" altLang="zh-CN" i="1">
                                      <a:latin typeface="Cambria Math"/>
                                    </a:rPr>
                                    <m:t>h𝑖</m:t>
                                  </m:r>
                                </m:e>
                                <m:sub>
                                  <m:r>
                                    <a:rPr lang="en-US" altLang="zh-CN" i="1">
                                      <a:latin typeface="Cambria Math"/>
                                    </a:rPr>
                                    <m:t>h</m:t>
                                  </m:r>
                                </m:sub>
                              </m:sSub>
                              <m:r>
                                <a:rPr lang="en-US" altLang="zh-CN" i="1">
                                  <a:latin typeface="Cambria Math"/>
                                </a:rPr>
                                <m:t>(</m:t>
                              </m:r>
                              <m:r>
                                <a:rPr lang="en-US" altLang="zh-CN" i="1">
                                  <a:latin typeface="Cambria Math"/>
                                </a:rPr>
                                <m:t>𝑘</m:t>
                              </m:r>
                              <m:r>
                                <a:rPr lang="en-US" altLang="zh-CN" i="1">
                                  <a:latin typeface="Cambria Math"/>
                                </a:rPr>
                                <m:t>)</m:t>
                              </m:r>
                            </m:num>
                            <m:den>
                              <m:r>
                                <a:rPr lang="zh-CN" altLang="en-US" i="1">
                                  <a:latin typeface="Cambria Math"/>
                                </a:rPr>
                                <m:t>𝜕</m:t>
                              </m:r>
                              <m:sSub>
                                <m:sSubPr>
                                  <m:ctrlPr>
                                    <a:rPr lang="en-US" altLang="zh-CN" i="1">
                                      <a:latin typeface="Cambria Math"/>
                                    </a:rPr>
                                  </m:ctrlPr>
                                </m:sSubPr>
                                <m:e>
                                  <m:r>
                                    <a:rPr lang="en-US" altLang="zh-CN" b="0" i="1" smtClean="0">
                                      <a:latin typeface="Cambria Math"/>
                                    </a:rPr>
                                    <m:t>𝑤</m:t>
                                  </m:r>
                                </m:e>
                                <m:sub>
                                  <m:r>
                                    <a:rPr lang="en-US" altLang="zh-CN" b="0" i="1" smtClean="0">
                                      <a:latin typeface="Cambria Math"/>
                                    </a:rPr>
                                    <m:t>𝑖</m:t>
                                  </m:r>
                                  <m:r>
                                    <a:rPr lang="en-US" altLang="zh-CN" i="1">
                                      <a:latin typeface="Cambria Math"/>
                                    </a:rPr>
                                    <m:t>h</m:t>
                                  </m:r>
                                </m:sub>
                              </m:sSub>
                            </m:den>
                          </m:f>
                          <m:r>
                            <a:rPr lang="en-US" altLang="zh-CN" b="0" i="1" smtClean="0">
                              <a:latin typeface="Cambria Math"/>
                            </a:rPr>
                            <m:t>=</m:t>
                          </m:r>
                          <m:r>
                            <a:rPr lang="zh-CN" altLang="en-US" b="0" i="1" smtClean="0">
                              <a:latin typeface="Cambria Math"/>
                            </a:rPr>
                            <m:t>𝛿</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15" name="Text Box 5"/>
              <p:cNvSpPr txBox="1">
                <a:spLocks noRot="1" noChangeAspect="1" noMove="1" noResize="1" noEditPoints="1" noAdjustHandles="1" noChangeArrowheads="1" noChangeShapeType="1" noTextEdit="1"/>
              </p:cNvSpPr>
              <p:nvPr/>
            </p:nvSpPr>
            <p:spPr bwMode="auto">
              <a:xfrm>
                <a:off x="476250" y="4267245"/>
                <a:ext cx="8553450" cy="124399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5"/>
              <p:cNvSpPr txBox="1">
                <a:spLocks noChangeArrowheads="1"/>
              </p:cNvSpPr>
              <p:nvPr/>
            </p:nvSpPr>
            <p:spPr bwMode="auto">
              <a:xfrm>
                <a:off x="1893308" y="5511240"/>
                <a:ext cx="5144660"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𝑤</m:t>
                          </m:r>
                        </m:e>
                        <m:sub>
                          <m:r>
                            <a:rPr lang="en-US" altLang="zh-CN" b="0" i="1" smtClean="0">
                              <a:latin typeface="Cambria Math"/>
                            </a:rPr>
                            <m:t>𝑖</m:t>
                          </m:r>
                          <m:r>
                            <a:rPr lang="en-US" altLang="zh-CN" i="1">
                              <a:latin typeface="Cambria Math"/>
                            </a:rPr>
                            <m:t>h</m:t>
                          </m:r>
                        </m:sub>
                      </m:sSub>
                      <m:r>
                        <a:rPr lang="en-US" altLang="zh-CN" b="0" i="1" smtClean="0">
                          <a:latin typeface="Cambria Math"/>
                        </a:rPr>
                        <m:t>  =</m:t>
                      </m:r>
                      <m:sSub>
                        <m:sSubPr>
                          <m:ctrlPr>
                            <a:rPr lang="en-US" altLang="zh-CN" i="1">
                              <a:latin typeface="Cambria Math"/>
                            </a:rPr>
                          </m:ctrlPr>
                        </m:sSubPr>
                        <m:e>
                          <m:r>
                            <a:rPr lang="en-US" altLang="zh-CN" i="1">
                              <a:latin typeface="Cambria Math"/>
                            </a:rPr>
                            <m:t>𝑤</m:t>
                          </m:r>
                        </m:e>
                        <m:sub>
                          <m:r>
                            <a:rPr lang="en-US" altLang="zh-CN" b="0" i="1" smtClean="0">
                              <a:latin typeface="Cambria Math"/>
                            </a:rPr>
                            <m:t>𝑖</m:t>
                          </m:r>
                          <m:r>
                            <a:rPr lang="en-US" altLang="zh-CN" i="1">
                              <a:latin typeface="Cambria Math"/>
                            </a:rPr>
                            <m:t>h</m:t>
                          </m:r>
                        </m:sub>
                      </m:sSub>
                      <m:r>
                        <a:rPr lang="en-US" altLang="zh-CN" b="0" i="1" smtClean="0">
                          <a:latin typeface="Cambria Math"/>
                        </a:rPr>
                        <m:t>+</m:t>
                      </m:r>
                      <m:r>
                        <a:rPr lang="el-GR" altLang="zh-CN" b="0" i="1" smtClean="0">
                          <a:latin typeface="Cambria Math"/>
                        </a:rPr>
                        <m:t>𝜂</m:t>
                      </m:r>
                      <m:sSub>
                        <m:sSubPr>
                          <m:ctrlPr>
                            <a:rPr lang="en-US" altLang="zh-CN" i="1">
                              <a:latin typeface="Cambria Math"/>
                            </a:rPr>
                          </m:ctrlPr>
                        </m:sSubPr>
                        <m:e>
                          <m:r>
                            <a:rPr lang="zh-CN" altLang="en-US" i="1">
                              <a:latin typeface="Cambria Math"/>
                            </a:rPr>
                            <m:t>𝛿</m:t>
                          </m:r>
                        </m:e>
                        <m:sub>
                          <m:r>
                            <a:rPr lang="en-US" altLang="zh-CN" b="0" i="1" smtClean="0">
                              <a:latin typeface="Cambria Math"/>
                            </a:rPr>
                            <m:t>h</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𝑘</m:t>
                      </m:r>
                      <m:r>
                        <a:rPr lang="en-US" altLang="zh-CN" b="0" i="1" smtClean="0">
                          <a:latin typeface="Cambria Math"/>
                        </a:rPr>
                        <m:t>)</m:t>
                      </m:r>
                    </m:oMath>
                  </m:oMathPara>
                </a14:m>
                <a:endParaRPr lang="zh-CN" altLang="en-US" dirty="0">
                  <a:latin typeface="Times New Roman" pitchFamily="18" charset="0"/>
                </a:endParaRPr>
              </a:p>
            </p:txBody>
          </p:sp>
        </mc:Choice>
        <mc:Fallback xmlns="">
          <p:sp>
            <p:nvSpPr>
              <p:cNvPr id="17" name="Text Box 5"/>
              <p:cNvSpPr txBox="1">
                <a:spLocks noRot="1" noChangeAspect="1" noMove="1" noResize="1" noEditPoints="1" noAdjustHandles="1" noChangeArrowheads="1" noChangeShapeType="1" noTextEdit="1"/>
              </p:cNvSpPr>
              <p:nvPr/>
            </p:nvSpPr>
            <p:spPr bwMode="auto">
              <a:xfrm>
                <a:off x="1893308" y="5511240"/>
                <a:ext cx="5144660" cy="646331"/>
              </a:xfrm>
              <a:prstGeom prst="rect">
                <a:avLst/>
              </a:prstGeom>
              <a:blipFill rotWithShape="1">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5"/>
              <p:cNvSpPr txBox="1">
                <a:spLocks noChangeArrowheads="1"/>
              </p:cNvSpPr>
              <p:nvPr/>
            </p:nvSpPr>
            <p:spPr bwMode="auto">
              <a:xfrm>
                <a:off x="2636258" y="5474376"/>
                <a:ext cx="573667" cy="7313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sup>
                          <m:r>
                            <a:rPr lang="en-US" altLang="zh-CN" b="0" i="1" smtClean="0">
                              <a:latin typeface="Cambria Math"/>
                            </a:rPr>
                            <m:t>𝑁</m:t>
                          </m:r>
                          <m:r>
                            <a:rPr lang="en-US" altLang="zh-CN" b="0" i="1" smtClean="0">
                              <a:latin typeface="Cambria Math"/>
                            </a:rPr>
                            <m:t>+1</m:t>
                          </m:r>
                        </m:sup>
                      </m:sSup>
                    </m:oMath>
                  </m:oMathPara>
                </a14:m>
                <a:endParaRPr lang="zh-CN" altLang="en-US" dirty="0">
                  <a:latin typeface="Times New Roman" pitchFamily="18" charset="0"/>
                </a:endParaRPr>
              </a:p>
            </p:txBody>
          </p:sp>
        </mc:Choice>
        <mc:Fallback xmlns="">
          <p:sp>
            <p:nvSpPr>
              <p:cNvPr id="18" name="Text Box 5"/>
              <p:cNvSpPr txBox="1">
                <a:spLocks noRot="1" noChangeAspect="1" noMove="1" noResize="1" noEditPoints="1" noAdjustHandles="1" noChangeArrowheads="1" noChangeShapeType="1" noTextEdit="1"/>
              </p:cNvSpPr>
              <p:nvPr/>
            </p:nvSpPr>
            <p:spPr bwMode="auto">
              <a:xfrm>
                <a:off x="2636258" y="5474376"/>
                <a:ext cx="573667" cy="731354"/>
              </a:xfrm>
              <a:prstGeom prst="rect">
                <a:avLst/>
              </a:prstGeom>
              <a:blipFill rotWithShape="1">
                <a:blip r:embed="rId10"/>
                <a:stretch>
                  <a:fillRect r="-431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3617333" y="5493639"/>
                <a:ext cx="573667" cy="7313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a:rPr>
                          </m:ctrlPr>
                        </m:sSupPr>
                        <m:e/>
                        <m:sup>
                          <m:r>
                            <a:rPr lang="en-US" altLang="zh-CN" b="0" i="1" smtClean="0">
                              <a:latin typeface="Cambria Math"/>
                            </a:rPr>
                            <m:t>𝑁</m:t>
                          </m:r>
                        </m:sup>
                      </m:sSup>
                    </m:oMath>
                  </m:oMathPara>
                </a14:m>
                <a:endParaRPr lang="zh-CN" altLang="en-US" dirty="0">
                  <a:latin typeface="Times New Roman" pitchFamily="18" charset="0"/>
                </a:endParaRP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3617333" y="5493639"/>
                <a:ext cx="573667" cy="731354"/>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58</a:t>
            </a:fld>
            <a:r>
              <a:rPr lang="en-US" altLang="zh-CN" smtClean="0"/>
              <a:t>/71</a:t>
            </a:r>
            <a:endParaRPr lang="en-US" altLang="zh-CN" dirty="0"/>
          </a:p>
        </p:txBody>
      </p:sp>
    </p:spTree>
    <p:extLst>
      <p:ext uri="{BB962C8B-B14F-4D97-AF65-F5344CB8AC3E}">
        <p14:creationId xmlns:p14="http://schemas.microsoft.com/office/powerpoint/2010/main" val="2156261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4000" kern="0" dirty="0">
                <a:solidFill>
                  <a:schemeClr val="tx1"/>
                </a:solidFill>
                <a:ea typeface="黑体" pitchFamily="49" charset="-122"/>
              </a:rPr>
              <a:t>BP</a:t>
            </a:r>
            <a:r>
              <a:rPr lang="zh-CN" altLang="en-US" sz="4000" kern="0" dirty="0" smtClean="0">
                <a:solidFill>
                  <a:schemeClr val="tx1"/>
                </a:solidFill>
                <a:ea typeface="黑体" pitchFamily="49" charset="-122"/>
              </a:rPr>
              <a:t>神经网络模型</a:t>
            </a:r>
          </a:p>
        </p:txBody>
      </p:sp>
      <p:sp>
        <p:nvSpPr>
          <p:cNvPr id="13" name="Rectangle 3"/>
          <p:cNvSpPr txBox="1">
            <a:spLocks noChangeArrowheads="1"/>
          </p:cNvSpPr>
          <p:nvPr/>
        </p:nvSpPr>
        <p:spPr bwMode="auto">
          <a:xfrm>
            <a:off x="768228" y="106228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dirty="0">
                <a:latin typeface="黑体" panose="02010609060101010101" pitchFamily="49" charset="-122"/>
                <a:ea typeface="黑体" panose="02010609060101010101" pitchFamily="49" charset="-122"/>
              </a:rPr>
              <a:t>第八步，计算全局误差</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第九步，判断网络误差是否满足要求。当误差达到预设精度或学习次数大于设定的最大次数，则结束算法。否则，选取下一个学习样本及对应的期望输出，返回到第三步，进入下一轮学习。 </a:t>
            </a:r>
          </a:p>
          <a:p>
            <a:pPr>
              <a:buFont typeface="Wingdings" pitchFamily="2" charset="2"/>
              <a:buNone/>
            </a:pPr>
            <a:endParaRPr lang="en-US" altLang="zh-CN" sz="2400" kern="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Text Box 5"/>
              <p:cNvSpPr txBox="1">
                <a:spLocks noChangeArrowheads="1"/>
              </p:cNvSpPr>
              <p:nvPr/>
            </p:nvSpPr>
            <p:spPr bwMode="auto">
              <a:xfrm>
                <a:off x="1893308" y="1062283"/>
                <a:ext cx="5144660" cy="16144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14:m>
                  <m:oMathPara xmlns:m="http://schemas.openxmlformats.org/officeDocument/2006/math">
                    <m:oMathParaPr>
                      <m:jc m:val="centerGroup"/>
                    </m:oMathParaPr>
                    <m:oMath xmlns:m="http://schemas.openxmlformats.org/officeDocument/2006/math">
                      <m:r>
                        <a:rPr lang="en-US" altLang="zh-CN" b="0" i="1" smtClean="0">
                          <a:latin typeface="Cambria Math"/>
                        </a:rPr>
                        <m:t>𝐸</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r>
                            <a:rPr lang="en-US" altLang="zh-CN" b="0" i="1" smtClean="0">
                              <a:latin typeface="Cambria Math"/>
                            </a:rPr>
                            <m:t>𝑚</m:t>
                          </m:r>
                        </m:den>
                      </m:f>
                      <m:nary>
                        <m:naryPr>
                          <m:chr m:val="∑"/>
                          <m:ctrlPr>
                            <a:rPr lang="en-US" altLang="zh-CN" b="0" i="1" smtClean="0">
                              <a:latin typeface="Cambria Math"/>
                            </a:rPr>
                          </m:ctrlPr>
                        </m:naryPr>
                        <m:sub>
                          <m:r>
                            <m:rPr>
                              <m:brk m:alnAt="23"/>
                            </m:rPr>
                            <a:rPr lang="en-US" altLang="zh-CN" b="0" i="1" smtClean="0">
                              <a:latin typeface="Cambria Math"/>
                            </a:rPr>
                            <m:t>𝑘</m:t>
                          </m:r>
                          <m:r>
                            <a:rPr lang="en-US" altLang="zh-CN" b="0" i="1" smtClean="0">
                              <a:latin typeface="Cambria Math"/>
                            </a:rPr>
                            <m:t>=1</m:t>
                          </m:r>
                        </m:sub>
                        <m:sup>
                          <m:r>
                            <a:rPr lang="en-US" altLang="zh-CN" b="0" i="1" smtClean="0">
                              <a:latin typeface="Cambria Math"/>
                            </a:rPr>
                            <m:t>𝑚</m:t>
                          </m:r>
                        </m:sup>
                        <m:e>
                          <m:nary>
                            <m:naryPr>
                              <m:chr m:val="∑"/>
                              <m:limLoc m:val="subSup"/>
                              <m:ctrlPr>
                                <a:rPr lang="en-US" altLang="zh-CN" b="0" i="1" smtClean="0">
                                  <a:latin typeface="Cambria Math"/>
                                </a:rPr>
                              </m:ctrlPr>
                            </m:naryPr>
                            <m:sub>
                              <m:r>
                                <m:rPr>
                                  <m:brk m:alnAt="25"/>
                                </m:rPr>
                                <a:rPr lang="en-US" altLang="zh-CN" b="0" i="1" smtClean="0">
                                  <a:latin typeface="Cambria Math"/>
                                </a:rPr>
                                <m:t>𝑜</m:t>
                              </m:r>
                              <m:r>
                                <a:rPr lang="en-US" altLang="zh-CN" b="0" i="1" smtClean="0">
                                  <a:latin typeface="Cambria Math"/>
                                </a:rPr>
                                <m:t>=1</m:t>
                              </m:r>
                            </m:sub>
                            <m:sup>
                              <m:r>
                                <a:rPr lang="en-US" altLang="zh-CN" b="0" i="1" smtClean="0">
                                  <a:latin typeface="Cambria Math"/>
                                </a:rPr>
                                <m:t>𝑞</m:t>
                              </m:r>
                            </m:sup>
                            <m:e>
                              <m:sSup>
                                <m:sSupPr>
                                  <m:ctrlPr>
                                    <a:rPr lang="en-US" altLang="zh-CN" b="0" i="1" smtClean="0">
                                      <a:latin typeface="Cambria Math"/>
                                    </a:rPr>
                                  </m:ctrlPr>
                                </m:sSupPr>
                                <m:e>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𝑜</m:t>
                                      </m:r>
                                    </m:sub>
                                  </m:sSub>
                                  <m:d>
                                    <m:dPr>
                                      <m:ctrlPr>
                                        <a:rPr lang="en-US" altLang="zh-CN" b="0" i="1" smtClean="0">
                                          <a:latin typeface="Cambria Math"/>
                                        </a:rPr>
                                      </m:ctrlPr>
                                    </m:dPr>
                                    <m:e>
                                      <m:r>
                                        <a:rPr lang="en-US" altLang="zh-CN" b="0" i="1" smtClean="0">
                                          <a:latin typeface="Cambria Math"/>
                                        </a:rPr>
                                        <m:t>𝑘</m:t>
                                      </m:r>
                                    </m:e>
                                  </m:d>
                                  <m:r>
                                    <a:rPr lang="en-US" altLang="zh-CN" b="0" i="1" smtClean="0">
                                      <a:latin typeface="Cambria Math"/>
                                    </a:rPr>
                                    <m:t>−</m:t>
                                  </m:r>
                                  <m:sSub>
                                    <m:sSubPr>
                                      <m:ctrlPr>
                                        <a:rPr lang="en-US" altLang="zh-CN" i="1">
                                          <a:latin typeface="Cambria Math"/>
                                        </a:rPr>
                                      </m:ctrlPr>
                                    </m:sSubPr>
                                    <m:e>
                                      <m:r>
                                        <a:rPr lang="en-US" altLang="zh-CN" b="0" i="1" smtClean="0">
                                          <a:latin typeface="Cambria Math"/>
                                        </a:rPr>
                                        <m:t>𝑦</m:t>
                                      </m:r>
                                    </m:e>
                                    <m:sub>
                                      <m:r>
                                        <a:rPr lang="en-US" altLang="zh-CN" i="1">
                                          <a:latin typeface="Cambria Math"/>
                                        </a:rPr>
                                        <m:t>𝑜</m:t>
                                      </m:r>
                                    </m:sub>
                                  </m:sSub>
                                  <m:r>
                                    <a:rPr lang="en-US" altLang="zh-CN" i="1">
                                      <a:latin typeface="Cambria Math"/>
                                    </a:rPr>
                                    <m:t>(</m:t>
                                  </m:r>
                                  <m:r>
                                    <a:rPr lang="en-US" altLang="zh-CN" i="1">
                                      <a:latin typeface="Cambria Math"/>
                                    </a:rPr>
                                    <m:t>𝑘</m:t>
                                  </m:r>
                                  <m:r>
                                    <a:rPr lang="en-US" altLang="zh-CN" i="1">
                                      <a:latin typeface="Cambria Math"/>
                                    </a:rPr>
                                    <m:t>))</m:t>
                                  </m:r>
                                </m:e>
                                <m:sup>
                                  <m:r>
                                    <a:rPr lang="en-US" altLang="zh-CN" b="0" i="1" smtClean="0">
                                      <a:latin typeface="Cambria Math"/>
                                    </a:rPr>
                                    <m:t>2</m:t>
                                  </m:r>
                                </m:sup>
                              </m:sSup>
                            </m:e>
                          </m:nary>
                        </m:e>
                      </m:nary>
                    </m:oMath>
                  </m:oMathPara>
                </a14:m>
                <a:endParaRPr lang="zh-CN" altLang="en-US" dirty="0">
                  <a:latin typeface="Times New Roman" pitchFamily="18" charset="0"/>
                </a:endParaRPr>
              </a:p>
            </p:txBody>
          </p:sp>
        </mc:Choice>
        <mc:Fallback xmlns="">
          <p:sp>
            <p:nvSpPr>
              <p:cNvPr id="14" name="Text Box 5"/>
              <p:cNvSpPr txBox="1">
                <a:spLocks noRot="1" noChangeAspect="1" noMove="1" noResize="1" noEditPoints="1" noAdjustHandles="1" noChangeArrowheads="1" noChangeShapeType="1" noTextEdit="1"/>
              </p:cNvSpPr>
              <p:nvPr/>
            </p:nvSpPr>
            <p:spPr bwMode="auto">
              <a:xfrm>
                <a:off x="1893308" y="1062283"/>
                <a:ext cx="5144660" cy="1614416"/>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59</a:t>
            </a:fld>
            <a:r>
              <a:rPr lang="en-US" altLang="zh-CN" smtClean="0"/>
              <a:t>/71</a:t>
            </a:r>
            <a:endParaRPr lang="en-US" altLang="zh-CN" dirty="0"/>
          </a:p>
        </p:txBody>
      </p:sp>
    </p:spTree>
    <p:extLst>
      <p:ext uri="{BB962C8B-B14F-4D97-AF65-F5344CB8AC3E}">
        <p14:creationId xmlns:p14="http://schemas.microsoft.com/office/powerpoint/2010/main" val="130095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85800" y="609600"/>
            <a:ext cx="7772400" cy="446088"/>
          </a:xfrm>
        </p:spPr>
        <p:txBody>
          <a:bodyPr/>
          <a:lstStyle/>
          <a:p>
            <a:pPr eaLnBrk="1" hangingPunct="1"/>
            <a:r>
              <a:rPr lang="zh-CN" altLang="en-US" sz="2800" smtClean="0">
                <a:latin typeface="+mn-lt"/>
                <a:ea typeface="黑体" panose="02010609060101010101" pitchFamily="49" charset="-122"/>
              </a:rPr>
              <a:t>机器人的分解运动控制</a:t>
            </a:r>
          </a:p>
        </p:txBody>
      </p:sp>
      <p:sp>
        <p:nvSpPr>
          <p:cNvPr id="8196" name="Rectangle 3"/>
          <p:cNvSpPr>
            <a:spLocks noGrp="1" noChangeArrowheads="1"/>
          </p:cNvSpPr>
          <p:nvPr>
            <p:ph type="body" idx="1"/>
          </p:nvPr>
        </p:nvSpPr>
        <p:spPr>
          <a:xfrm>
            <a:off x="293688" y="1025525"/>
            <a:ext cx="8497887" cy="5159375"/>
          </a:xfrm>
        </p:spPr>
        <p:txBody>
          <a:bodyPr/>
          <a:lstStyle/>
          <a:p>
            <a:pPr eaLnBrk="1" hangingPunct="1">
              <a:buClr>
                <a:schemeClr val="hlink"/>
              </a:buClr>
            </a:pPr>
            <a:r>
              <a:rPr lang="zh-CN" altLang="en-US" sz="2400" smtClean="0">
                <a:solidFill>
                  <a:schemeClr val="hlink"/>
                </a:solidFill>
                <a:ea typeface="黑体" panose="02010609060101010101" pitchFamily="49" charset="-122"/>
              </a:rPr>
              <a:t>分解运动速度控制</a:t>
            </a:r>
          </a:p>
          <a:p>
            <a:pPr eaLnBrk="1" hangingPunct="1">
              <a:buClr>
                <a:schemeClr val="hlink"/>
              </a:buClr>
            </a:pPr>
            <a:endParaRPr lang="zh-CN" altLang="en-US" sz="2400" smtClean="0">
              <a:solidFill>
                <a:schemeClr val="hlink"/>
              </a:solidFill>
              <a:ea typeface="黑体" panose="02010609060101010101" pitchFamily="49" charset="-122"/>
            </a:endParaRPr>
          </a:p>
          <a:p>
            <a:pPr eaLnBrk="1" hangingPunct="1">
              <a:buClr>
                <a:schemeClr val="hlink"/>
              </a:buClr>
            </a:pPr>
            <a:endParaRPr lang="zh-CN" altLang="en-US" sz="2400" smtClean="0">
              <a:solidFill>
                <a:schemeClr val="hlink"/>
              </a:solidFill>
              <a:ea typeface="黑体" panose="02010609060101010101" pitchFamily="49" charset="-122"/>
            </a:endParaRPr>
          </a:p>
          <a:p>
            <a:pPr eaLnBrk="1" hangingPunct="1">
              <a:buClr>
                <a:schemeClr val="hlink"/>
              </a:buClr>
            </a:pPr>
            <a:endParaRPr lang="zh-CN" altLang="en-US" sz="2400" smtClean="0">
              <a:solidFill>
                <a:schemeClr val="hlink"/>
              </a:solidFill>
              <a:ea typeface="黑体" panose="02010609060101010101" pitchFamily="49" charset="-122"/>
            </a:endParaRPr>
          </a:p>
          <a:p>
            <a:pPr eaLnBrk="1" hangingPunct="1">
              <a:buClr>
                <a:schemeClr val="hlink"/>
              </a:buClr>
              <a:buFontTx/>
              <a:buNone/>
            </a:pPr>
            <a:endParaRPr lang="zh-CN" altLang="en-US" sz="2400" smtClean="0">
              <a:ea typeface="黑体" panose="02010609060101010101" pitchFamily="49" charset="-122"/>
            </a:endParaRPr>
          </a:p>
          <a:p>
            <a:pPr eaLnBrk="1" hangingPunct="1">
              <a:buClr>
                <a:schemeClr val="hlink"/>
              </a:buClr>
              <a:buFontTx/>
              <a:buNone/>
            </a:pPr>
            <a:r>
              <a:rPr lang="zh-CN" altLang="en-US" sz="2400" smtClean="0">
                <a:ea typeface="黑体" panose="02010609060101010101" pitchFamily="49" charset="-122"/>
              </a:rPr>
              <a:t>   分别对于        对</a:t>
            </a:r>
            <a:r>
              <a:rPr lang="en-US" altLang="zh-CN" sz="2400" i="1" smtClean="0">
                <a:ea typeface="黑体" panose="02010609060101010101" pitchFamily="49" charset="-122"/>
              </a:rPr>
              <a:t>C</a:t>
            </a:r>
            <a:r>
              <a:rPr lang="zh-CN" altLang="en-US" sz="2400" smtClean="0">
                <a:ea typeface="黑体" panose="02010609060101010101" pitchFamily="49" charset="-122"/>
              </a:rPr>
              <a:t>最小化，得到：</a:t>
            </a:r>
          </a:p>
        </p:txBody>
      </p:sp>
      <p:graphicFrame>
        <p:nvGraphicFramePr>
          <p:cNvPr id="8197" name="Object 4"/>
          <p:cNvGraphicFramePr>
            <a:graphicFrameLocks noChangeAspect="1"/>
          </p:cNvGraphicFramePr>
          <p:nvPr>
            <p:extLst>
              <p:ext uri="{D42A27DB-BD31-4B8C-83A1-F6EECF244321}">
                <p14:modId xmlns:p14="http://schemas.microsoft.com/office/powerpoint/2010/main" val="1996914281"/>
              </p:ext>
            </p:extLst>
          </p:nvPr>
        </p:nvGraphicFramePr>
        <p:xfrm>
          <a:off x="758825" y="3768725"/>
          <a:ext cx="6626225" cy="387350"/>
        </p:xfrm>
        <a:graphic>
          <a:graphicData uri="http://schemas.openxmlformats.org/presentationml/2006/ole">
            <mc:AlternateContent xmlns:mc="http://schemas.openxmlformats.org/markup-compatibility/2006">
              <mc:Choice xmlns:v="urn:schemas-microsoft-com:vml" Requires="v">
                <p:oleObj spid="_x0000_s9171" name="Equation" r:id="rId3" imgW="3924300" imgH="228600" progId="Equation.3">
                  <p:embed/>
                </p:oleObj>
              </mc:Choice>
              <mc:Fallback>
                <p:oleObj name="Equation" r:id="rId3" imgW="39243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3768725"/>
                        <a:ext cx="66262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Text Box 5"/>
          <p:cNvSpPr txBox="1">
            <a:spLocks noChangeArrowheads="1"/>
          </p:cNvSpPr>
          <p:nvPr/>
        </p:nvSpPr>
        <p:spPr bwMode="auto">
          <a:xfrm>
            <a:off x="509588" y="1554163"/>
            <a:ext cx="79835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solidFill>
                  <a:schemeClr val="hlink"/>
                </a:solidFill>
                <a:latin typeface="+mn-lt"/>
                <a:ea typeface="黑体" panose="02010609060101010101" pitchFamily="49" charset="-122"/>
                <a:sym typeface="Symbol" pitchFamily="18" charset="2"/>
              </a:rPr>
              <a:t></a:t>
            </a:r>
            <a:r>
              <a:rPr lang="zh-CN" altLang="en-US" sz="2400">
                <a:latin typeface="+mn-lt"/>
                <a:ea typeface="黑体" panose="02010609060101010101" pitchFamily="49" charset="-122"/>
              </a:rPr>
              <a:t>当</a:t>
            </a:r>
            <a:r>
              <a:rPr lang="en-US" altLang="zh-CN" sz="2400" i="1">
                <a:latin typeface="+mn-lt"/>
                <a:ea typeface="黑体" panose="02010609060101010101" pitchFamily="49" charset="-122"/>
              </a:rPr>
              <a:t>m&gt;n</a:t>
            </a:r>
            <a:r>
              <a:rPr lang="zh-CN" altLang="en-US" sz="2400">
                <a:latin typeface="+mn-lt"/>
                <a:ea typeface="黑体" panose="02010609060101010101" pitchFamily="49" charset="-122"/>
              </a:rPr>
              <a:t>时，机械手为冗余的，其逆雅可比矩阵不存在。若</a:t>
            </a:r>
            <a:r>
              <a:rPr lang="en-US" altLang="zh-CN" sz="2400" i="1">
                <a:latin typeface="+mn-lt"/>
                <a:ea typeface="黑体" panose="02010609060101010101" pitchFamily="49" charset="-122"/>
              </a:rPr>
              <a:t>J</a:t>
            </a:r>
            <a:r>
              <a:rPr lang="en-US" altLang="zh-CN" sz="2400">
                <a:latin typeface="+mn-lt"/>
                <a:ea typeface="黑体" panose="02010609060101010101" pitchFamily="49" charset="-122"/>
              </a:rPr>
              <a:t>(</a:t>
            </a:r>
            <a:r>
              <a:rPr lang="en-US" altLang="zh-CN" sz="2400" i="1">
                <a:latin typeface="+mn-lt"/>
                <a:ea typeface="黑体" panose="02010609060101010101" pitchFamily="49" charset="-122"/>
              </a:rPr>
              <a:t>q</a:t>
            </a:r>
            <a:r>
              <a:rPr lang="en-US" altLang="zh-CN" sz="2400">
                <a:latin typeface="+mn-lt"/>
                <a:ea typeface="黑体" panose="02010609060101010101" pitchFamily="49" charset="-122"/>
              </a:rPr>
              <a:t>)</a:t>
            </a:r>
            <a:r>
              <a:rPr lang="zh-CN" altLang="en-US" sz="2400">
                <a:latin typeface="+mn-lt"/>
                <a:ea typeface="黑体" panose="02010609060101010101" pitchFamily="49" charset="-122"/>
              </a:rPr>
              <a:t>的秩为</a:t>
            </a:r>
            <a:r>
              <a:rPr lang="en-US" altLang="zh-CN" sz="2400" i="1">
                <a:latin typeface="+mn-lt"/>
                <a:ea typeface="黑体" panose="02010609060101010101" pitchFamily="49" charset="-122"/>
              </a:rPr>
              <a:t>n</a:t>
            </a:r>
            <a:r>
              <a:rPr lang="zh-CN" altLang="en-US" sz="2400">
                <a:latin typeface="+mn-lt"/>
                <a:ea typeface="黑体" panose="02010609060101010101" pitchFamily="49" charset="-122"/>
              </a:rPr>
              <a:t>，则建立代价函数：</a:t>
            </a:r>
          </a:p>
        </p:txBody>
      </p:sp>
      <p:graphicFrame>
        <p:nvGraphicFramePr>
          <p:cNvPr id="8199" name="Object 6"/>
          <p:cNvGraphicFramePr>
            <a:graphicFrameLocks noChangeAspect="1"/>
          </p:cNvGraphicFramePr>
          <p:nvPr>
            <p:extLst>
              <p:ext uri="{D42A27DB-BD31-4B8C-83A1-F6EECF244321}">
                <p14:modId xmlns:p14="http://schemas.microsoft.com/office/powerpoint/2010/main" val="2687071084"/>
              </p:ext>
            </p:extLst>
          </p:nvPr>
        </p:nvGraphicFramePr>
        <p:xfrm>
          <a:off x="709613" y="2466975"/>
          <a:ext cx="6046787" cy="665163"/>
        </p:xfrm>
        <a:graphic>
          <a:graphicData uri="http://schemas.openxmlformats.org/presentationml/2006/ole">
            <mc:AlternateContent xmlns:mc="http://schemas.openxmlformats.org/markup-compatibility/2006">
              <mc:Choice xmlns:v="urn:schemas-microsoft-com:vml" Requires="v">
                <p:oleObj spid="_x0000_s9172" name="Equation" r:id="rId5" imgW="3581400" imgH="393700" progId="Equation.3">
                  <p:embed/>
                </p:oleObj>
              </mc:Choice>
              <mc:Fallback>
                <p:oleObj name="Equation" r:id="rId5" imgW="35814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13" y="2466975"/>
                        <a:ext cx="6046787"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7"/>
          <p:cNvGraphicFramePr>
            <a:graphicFrameLocks noChangeAspect="1"/>
          </p:cNvGraphicFramePr>
          <p:nvPr>
            <p:extLst>
              <p:ext uri="{D42A27DB-BD31-4B8C-83A1-F6EECF244321}">
                <p14:modId xmlns:p14="http://schemas.microsoft.com/office/powerpoint/2010/main" val="2866105173"/>
              </p:ext>
            </p:extLst>
          </p:nvPr>
        </p:nvGraphicFramePr>
        <p:xfrm>
          <a:off x="1873250" y="3294063"/>
          <a:ext cx="471488" cy="342900"/>
        </p:xfrm>
        <a:graphic>
          <a:graphicData uri="http://schemas.openxmlformats.org/presentationml/2006/ole">
            <mc:AlternateContent xmlns:mc="http://schemas.openxmlformats.org/markup-compatibility/2006">
              <mc:Choice xmlns:v="urn:schemas-microsoft-com:vml" Requires="v">
                <p:oleObj spid="_x0000_s9173" name="Equation" r:id="rId7" imgW="279279" imgH="203112" progId="Equation.3">
                  <p:embed/>
                </p:oleObj>
              </mc:Choice>
              <mc:Fallback>
                <p:oleObj name="Equation" r:id="rId7" imgW="279279" imgH="203112"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250" y="3294063"/>
                        <a:ext cx="4714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8"/>
          <p:cNvGraphicFramePr>
            <a:graphicFrameLocks noChangeAspect="1"/>
          </p:cNvGraphicFramePr>
          <p:nvPr>
            <p:extLst>
              <p:ext uri="{D42A27DB-BD31-4B8C-83A1-F6EECF244321}">
                <p14:modId xmlns:p14="http://schemas.microsoft.com/office/powerpoint/2010/main" val="2914890552"/>
              </p:ext>
            </p:extLst>
          </p:nvPr>
        </p:nvGraphicFramePr>
        <p:xfrm>
          <a:off x="762000" y="4248150"/>
          <a:ext cx="3860800" cy="387350"/>
        </p:xfrm>
        <a:graphic>
          <a:graphicData uri="http://schemas.openxmlformats.org/presentationml/2006/ole">
            <mc:AlternateContent xmlns:mc="http://schemas.openxmlformats.org/markup-compatibility/2006">
              <mc:Choice xmlns:v="urn:schemas-microsoft-com:vml" Requires="v">
                <p:oleObj spid="_x0000_s9174" name="Equation" r:id="rId9" imgW="2286000" imgH="228600" progId="Equation.3">
                  <p:embed/>
                </p:oleObj>
              </mc:Choice>
              <mc:Fallback>
                <p:oleObj name="Equation" r:id="rId9" imgW="2286000" imgH="228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248150"/>
                        <a:ext cx="386080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02" name="Group 9"/>
          <p:cNvGrpSpPr>
            <a:grpSpLocks/>
          </p:cNvGrpSpPr>
          <p:nvPr/>
        </p:nvGrpSpPr>
        <p:grpSpPr bwMode="auto">
          <a:xfrm>
            <a:off x="684213" y="4679950"/>
            <a:ext cx="7734300" cy="1857375"/>
            <a:chOff x="431" y="2948"/>
            <a:chExt cx="4872" cy="1170"/>
          </a:xfrm>
        </p:grpSpPr>
        <p:sp>
          <p:nvSpPr>
            <p:cNvPr id="8205" name="Line 10"/>
            <p:cNvSpPr>
              <a:spLocks noChangeShapeType="1"/>
            </p:cNvSpPr>
            <p:nvPr/>
          </p:nvSpPr>
          <p:spPr bwMode="auto">
            <a:xfrm>
              <a:off x="558" y="3237"/>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8206" name="AutoShape 11"/>
            <p:cNvSpPr>
              <a:spLocks noChangeArrowheads="1"/>
            </p:cNvSpPr>
            <p:nvPr/>
          </p:nvSpPr>
          <p:spPr bwMode="auto">
            <a:xfrm>
              <a:off x="896" y="3173"/>
              <a:ext cx="146" cy="146"/>
            </a:xfrm>
            <a:prstGeom prst="flowChartSummingJunction">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latin typeface="+mn-lt"/>
                <a:ea typeface="黑体" panose="02010609060101010101" pitchFamily="49" charset="-122"/>
              </a:endParaRPr>
            </a:p>
          </p:txBody>
        </p:sp>
        <p:sp>
          <p:nvSpPr>
            <p:cNvPr id="8207" name="Line 12"/>
            <p:cNvSpPr>
              <a:spLocks noChangeShapeType="1"/>
            </p:cNvSpPr>
            <p:nvPr/>
          </p:nvSpPr>
          <p:spPr bwMode="auto">
            <a:xfrm>
              <a:off x="1061" y="3246"/>
              <a:ext cx="201"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8208" name="Object 13"/>
            <p:cNvGraphicFramePr>
              <a:graphicFrameLocks noChangeAspect="1"/>
            </p:cNvGraphicFramePr>
            <p:nvPr/>
          </p:nvGraphicFramePr>
          <p:xfrm>
            <a:off x="1265" y="3114"/>
            <a:ext cx="1755" cy="243"/>
          </p:xfrm>
          <a:graphic>
            <a:graphicData uri="http://schemas.openxmlformats.org/presentationml/2006/ole">
              <mc:AlternateContent xmlns:mc="http://schemas.openxmlformats.org/markup-compatibility/2006">
                <mc:Choice xmlns:v="urn:schemas-microsoft-com:vml" Requires="v">
                  <p:oleObj spid="_x0000_s9175" name="Equation" r:id="rId11" imgW="1651000" imgH="228600" progId="Equation.3">
                    <p:embed/>
                  </p:oleObj>
                </mc:Choice>
                <mc:Fallback>
                  <p:oleObj name="Equation" r:id="rId11" imgW="165100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5" y="3114"/>
                          <a:ext cx="1755" cy="2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9" name="Line 14"/>
            <p:cNvSpPr>
              <a:spLocks noChangeShapeType="1"/>
            </p:cNvSpPr>
            <p:nvPr/>
          </p:nvSpPr>
          <p:spPr bwMode="auto">
            <a:xfrm>
              <a:off x="3045" y="3237"/>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8210" name="Text Box 15"/>
            <p:cNvSpPr txBox="1">
              <a:spLocks noChangeArrowheads="1"/>
            </p:cNvSpPr>
            <p:nvPr/>
          </p:nvSpPr>
          <p:spPr bwMode="auto">
            <a:xfrm>
              <a:off x="3373" y="3136"/>
              <a:ext cx="796" cy="1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800">
                  <a:latin typeface="+mn-lt"/>
                  <a:ea typeface="黑体" panose="02010609060101010101" pitchFamily="49" charset="-122"/>
                </a:rPr>
                <a:t>关节控制器</a:t>
              </a:r>
            </a:p>
          </p:txBody>
        </p:sp>
        <p:sp>
          <p:nvSpPr>
            <p:cNvPr id="8211" name="Line 16"/>
            <p:cNvSpPr>
              <a:spLocks noChangeShapeType="1"/>
            </p:cNvSpPr>
            <p:nvPr/>
          </p:nvSpPr>
          <p:spPr bwMode="auto">
            <a:xfrm>
              <a:off x="4170" y="3237"/>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8212" name="Text Box 17"/>
            <p:cNvSpPr txBox="1">
              <a:spLocks noChangeArrowheads="1"/>
            </p:cNvSpPr>
            <p:nvPr/>
          </p:nvSpPr>
          <p:spPr bwMode="auto">
            <a:xfrm>
              <a:off x="4488" y="3126"/>
              <a:ext cx="485" cy="1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800">
                  <a:latin typeface="+mn-lt"/>
                  <a:ea typeface="黑体" panose="02010609060101010101" pitchFamily="49" charset="-122"/>
                </a:rPr>
                <a:t>机械手</a:t>
              </a:r>
            </a:p>
          </p:txBody>
        </p:sp>
        <p:sp>
          <p:nvSpPr>
            <p:cNvPr id="8213" name="Line 18"/>
            <p:cNvSpPr>
              <a:spLocks noChangeShapeType="1"/>
            </p:cNvSpPr>
            <p:nvPr/>
          </p:nvSpPr>
          <p:spPr bwMode="auto">
            <a:xfrm>
              <a:off x="4983" y="3219"/>
              <a:ext cx="3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8214" name="Object 19"/>
            <p:cNvGraphicFramePr>
              <a:graphicFrameLocks noChangeAspect="1"/>
            </p:cNvGraphicFramePr>
            <p:nvPr/>
          </p:nvGraphicFramePr>
          <p:xfrm>
            <a:off x="2854" y="3549"/>
            <a:ext cx="351" cy="216"/>
          </p:xfrm>
          <a:graphic>
            <a:graphicData uri="http://schemas.openxmlformats.org/presentationml/2006/ole">
              <mc:AlternateContent xmlns:mc="http://schemas.openxmlformats.org/markup-compatibility/2006">
                <mc:Choice xmlns:v="urn:schemas-microsoft-com:vml" Requires="v">
                  <p:oleObj spid="_x0000_s9176" name="Equation" r:id="rId13" imgW="330057" imgH="203112" progId="Equation.3">
                    <p:embed/>
                  </p:oleObj>
                </mc:Choice>
                <mc:Fallback>
                  <p:oleObj name="Equation" r:id="rId13" imgW="330057" imgH="203112"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4" y="3549"/>
                          <a:ext cx="351" cy="2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5" name="Text Box 20"/>
            <p:cNvSpPr txBox="1">
              <a:spLocks noChangeArrowheads="1"/>
            </p:cNvSpPr>
            <p:nvPr/>
          </p:nvSpPr>
          <p:spPr bwMode="auto">
            <a:xfrm>
              <a:off x="3811" y="3556"/>
              <a:ext cx="796" cy="1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800">
                  <a:latin typeface="+mn-lt"/>
                  <a:ea typeface="黑体" panose="02010609060101010101" pitchFamily="49" charset="-122"/>
                </a:rPr>
                <a:t>关节传感器</a:t>
              </a:r>
            </a:p>
          </p:txBody>
        </p:sp>
        <p:sp>
          <p:nvSpPr>
            <p:cNvPr id="8216" name="Freeform 21"/>
            <p:cNvSpPr>
              <a:spLocks/>
            </p:cNvSpPr>
            <p:nvPr/>
          </p:nvSpPr>
          <p:spPr bwMode="auto">
            <a:xfrm>
              <a:off x="4617" y="3218"/>
              <a:ext cx="484" cy="430"/>
            </a:xfrm>
            <a:custGeom>
              <a:avLst/>
              <a:gdLst>
                <a:gd name="T0" fmla="*/ 484 w 484"/>
                <a:gd name="T1" fmla="*/ 0 h 403"/>
                <a:gd name="T2" fmla="*/ 484 w 484"/>
                <a:gd name="T3" fmla="*/ 635 h 403"/>
                <a:gd name="T4" fmla="*/ 0 w 484"/>
                <a:gd name="T5" fmla="*/ 619 h 403"/>
                <a:gd name="T6" fmla="*/ 0 60000 65536"/>
                <a:gd name="T7" fmla="*/ 0 60000 65536"/>
                <a:gd name="T8" fmla="*/ 0 60000 65536"/>
              </a:gdLst>
              <a:ahLst/>
              <a:cxnLst>
                <a:cxn ang="T6">
                  <a:pos x="T0" y="T1"/>
                </a:cxn>
                <a:cxn ang="T7">
                  <a:pos x="T2" y="T3"/>
                </a:cxn>
                <a:cxn ang="T8">
                  <a:pos x="T4" y="T5"/>
                </a:cxn>
              </a:cxnLst>
              <a:rect l="0" t="0" r="r" b="b"/>
              <a:pathLst>
                <a:path w="484" h="403">
                  <a:moveTo>
                    <a:pt x="484" y="0"/>
                  </a:moveTo>
                  <a:lnTo>
                    <a:pt x="484" y="403"/>
                  </a:lnTo>
                  <a:lnTo>
                    <a:pt x="0" y="394"/>
                  </a:lnTo>
                </a:path>
              </a:pathLst>
            </a:custGeom>
            <a:noFill/>
            <a:ln w="9525">
              <a:solidFill>
                <a:schemeClr val="tx1"/>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8217" name="Line 22"/>
            <p:cNvSpPr>
              <a:spLocks noChangeShapeType="1"/>
            </p:cNvSpPr>
            <p:nvPr/>
          </p:nvSpPr>
          <p:spPr bwMode="auto">
            <a:xfrm flipH="1">
              <a:off x="3217" y="365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8218" name="Freeform 23"/>
            <p:cNvSpPr>
              <a:spLocks/>
            </p:cNvSpPr>
            <p:nvPr/>
          </p:nvSpPr>
          <p:spPr bwMode="auto">
            <a:xfrm>
              <a:off x="969" y="3328"/>
              <a:ext cx="1865" cy="338"/>
            </a:xfrm>
            <a:custGeom>
              <a:avLst/>
              <a:gdLst>
                <a:gd name="T0" fmla="*/ 815143 w 677"/>
                <a:gd name="T1" fmla="*/ 338 h 338"/>
                <a:gd name="T2" fmla="*/ 0 w 677"/>
                <a:gd name="T3" fmla="*/ 338 h 338"/>
                <a:gd name="T4" fmla="*/ 0 w 677"/>
                <a:gd name="T5" fmla="*/ 0 h 338"/>
                <a:gd name="T6" fmla="*/ 0 60000 65536"/>
                <a:gd name="T7" fmla="*/ 0 60000 65536"/>
                <a:gd name="T8" fmla="*/ 0 60000 65536"/>
              </a:gdLst>
              <a:ahLst/>
              <a:cxnLst>
                <a:cxn ang="T6">
                  <a:pos x="T0" y="T1"/>
                </a:cxn>
                <a:cxn ang="T7">
                  <a:pos x="T2" y="T3"/>
                </a:cxn>
                <a:cxn ang="T8">
                  <a:pos x="T4" y="T5"/>
                </a:cxn>
              </a:cxnLst>
              <a:rect l="0" t="0" r="r" b="b"/>
              <a:pathLst>
                <a:path w="677" h="338">
                  <a:moveTo>
                    <a:pt x="677" y="338"/>
                  </a:moveTo>
                  <a:lnTo>
                    <a:pt x="0" y="338"/>
                  </a:lnTo>
                  <a:lnTo>
                    <a:pt x="0" y="0"/>
                  </a:lnTo>
                </a:path>
              </a:pathLst>
            </a:custGeom>
            <a:noFill/>
            <a:ln w="9525">
              <a:solidFill>
                <a:schemeClr val="tx1"/>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graphicFrame>
          <p:nvGraphicFramePr>
            <p:cNvPr id="8219" name="Object 24"/>
            <p:cNvGraphicFramePr>
              <a:graphicFrameLocks noChangeAspect="1"/>
            </p:cNvGraphicFramePr>
            <p:nvPr/>
          </p:nvGraphicFramePr>
          <p:xfrm>
            <a:off x="431" y="3036"/>
            <a:ext cx="203" cy="216"/>
          </p:xfrm>
          <a:graphic>
            <a:graphicData uri="http://schemas.openxmlformats.org/presentationml/2006/ole">
              <mc:AlternateContent xmlns:mc="http://schemas.openxmlformats.org/markup-compatibility/2006">
                <mc:Choice xmlns:v="urn:schemas-microsoft-com:vml" Requires="v">
                  <p:oleObj spid="_x0000_s9177" name="Equation" r:id="rId15" imgW="190417" imgH="203112" progId="Equation.3">
                    <p:embed/>
                  </p:oleObj>
                </mc:Choice>
                <mc:Fallback>
                  <p:oleObj name="Equation" r:id="rId15" imgW="190417" imgH="203112"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 y="3036"/>
                          <a:ext cx="203"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0" name="Object 25"/>
            <p:cNvGraphicFramePr>
              <a:graphicFrameLocks noChangeAspect="1"/>
            </p:cNvGraphicFramePr>
            <p:nvPr/>
          </p:nvGraphicFramePr>
          <p:xfrm>
            <a:off x="759" y="3041"/>
            <a:ext cx="149" cy="149"/>
          </p:xfrm>
          <a:graphic>
            <a:graphicData uri="http://schemas.openxmlformats.org/presentationml/2006/ole">
              <mc:AlternateContent xmlns:mc="http://schemas.openxmlformats.org/markup-compatibility/2006">
                <mc:Choice xmlns:v="urn:schemas-microsoft-com:vml" Requires="v">
                  <p:oleObj spid="_x0000_s9178" name="Equation" r:id="rId17" imgW="139700" imgH="139700" progId="Equation.3">
                    <p:embed/>
                  </p:oleObj>
                </mc:Choice>
                <mc:Fallback>
                  <p:oleObj name="Equation" r:id="rId17" imgW="139700" imgH="139700" progId="Equation.3">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9" y="3041"/>
                          <a:ext cx="149"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1" name="Object 26"/>
            <p:cNvGraphicFramePr>
              <a:graphicFrameLocks noChangeAspect="1"/>
            </p:cNvGraphicFramePr>
            <p:nvPr/>
          </p:nvGraphicFramePr>
          <p:xfrm>
            <a:off x="794" y="3386"/>
            <a:ext cx="135" cy="81"/>
          </p:xfrm>
          <a:graphic>
            <a:graphicData uri="http://schemas.openxmlformats.org/presentationml/2006/ole">
              <mc:AlternateContent xmlns:mc="http://schemas.openxmlformats.org/markup-compatibility/2006">
                <mc:Choice xmlns:v="urn:schemas-microsoft-com:vml" Requires="v">
                  <p:oleObj spid="_x0000_s9179" name="Equation" r:id="rId19" imgW="126670" imgH="76002" progId="Equation.3">
                    <p:embed/>
                  </p:oleObj>
                </mc:Choice>
                <mc:Fallback>
                  <p:oleObj name="Equation" r:id="rId19" imgW="126670" imgH="76002" progId="Equation.3">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4" y="3386"/>
                          <a:ext cx="135" cy="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2" name="Object 27"/>
            <p:cNvGraphicFramePr>
              <a:graphicFrameLocks noChangeAspect="1"/>
            </p:cNvGraphicFramePr>
            <p:nvPr/>
          </p:nvGraphicFramePr>
          <p:xfrm>
            <a:off x="3489" y="3392"/>
            <a:ext cx="136" cy="217"/>
          </p:xfrm>
          <a:graphic>
            <a:graphicData uri="http://schemas.openxmlformats.org/presentationml/2006/ole">
              <mc:AlternateContent xmlns:mc="http://schemas.openxmlformats.org/markup-compatibility/2006">
                <mc:Choice xmlns:v="urn:schemas-microsoft-com:vml" Requires="v">
                  <p:oleObj spid="_x0000_s9180" name="Equation" r:id="rId21" imgW="126835" imgH="202936" progId="Equation.3">
                    <p:embed/>
                  </p:oleObj>
                </mc:Choice>
                <mc:Fallback>
                  <p:oleObj name="Equation" r:id="rId21" imgW="126835" imgH="202936" progId="Equation.3">
                    <p:embed/>
                    <p:pic>
                      <p:nvPicPr>
                        <p:cNvPr id="0" name="Object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89" y="3392"/>
                          <a:ext cx="13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3" name="Object 28"/>
            <p:cNvGraphicFramePr>
              <a:graphicFrameLocks noChangeAspect="1"/>
            </p:cNvGraphicFramePr>
            <p:nvPr/>
          </p:nvGraphicFramePr>
          <p:xfrm>
            <a:off x="4990" y="2948"/>
            <a:ext cx="299" cy="245"/>
          </p:xfrm>
          <a:graphic>
            <a:graphicData uri="http://schemas.openxmlformats.org/presentationml/2006/ole">
              <mc:AlternateContent xmlns:mc="http://schemas.openxmlformats.org/markup-compatibility/2006">
                <mc:Choice xmlns:v="urn:schemas-microsoft-com:vml" Requires="v">
                  <p:oleObj spid="_x0000_s9181" name="Equation" r:id="rId23" imgW="279400" imgH="228600" progId="Equation.3">
                    <p:embed/>
                  </p:oleObj>
                </mc:Choice>
                <mc:Fallback>
                  <p:oleObj name="Equation" r:id="rId23" imgW="279400" imgH="228600" progId="Equation.3">
                    <p:embed/>
                    <p:pic>
                      <p:nvPicPr>
                        <p:cNvPr id="0" name="Object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90" y="2948"/>
                          <a:ext cx="299"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4" name="Text Box 29"/>
            <p:cNvSpPr txBox="1">
              <a:spLocks noChangeArrowheads="1"/>
            </p:cNvSpPr>
            <p:nvPr/>
          </p:nvSpPr>
          <p:spPr bwMode="auto">
            <a:xfrm>
              <a:off x="1654" y="3830"/>
              <a:ext cx="2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latin typeface="+mn-lt"/>
                  <a:ea typeface="黑体" panose="02010609060101010101" pitchFamily="49" charset="-122"/>
                </a:rPr>
                <a:t>分解运动速度控制框图</a:t>
              </a:r>
            </a:p>
          </p:txBody>
        </p:sp>
      </p:gr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6</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基于神经网络的辨识</a:t>
            </a:r>
          </a:p>
        </p:txBody>
      </p:sp>
      <p:sp>
        <p:nvSpPr>
          <p:cNvPr id="13" name="Rectangle 3"/>
          <p:cNvSpPr txBox="1">
            <a:spLocks noChangeArrowheads="1"/>
          </p:cNvSpPr>
          <p:nvPr/>
        </p:nvSpPr>
        <p:spPr bwMode="auto">
          <a:xfrm>
            <a:off x="768228" y="106228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spcBef>
                <a:spcPct val="50000"/>
              </a:spcBef>
              <a:buNone/>
            </a:pPr>
            <a:r>
              <a:rPr lang="zh-CN" altLang="en-US" sz="2400" dirty="0" smtClean="0">
                <a:latin typeface="黑体" panose="02010609060101010101" pitchFamily="49" charset="-122"/>
                <a:ea typeface="黑体" panose="02010609060101010101" pitchFamily="49" charset="-122"/>
              </a:rPr>
              <a:t>神经网络对非线性函数具有任意逼近和自学习能力，为系统的辨识，尤其是非线性动态系统的辨识提供了一条十分有效的途径。 </a:t>
            </a:r>
            <a:endParaRPr lang="en-US" altLang="zh-CN" sz="2400" dirty="0" smtClean="0">
              <a:latin typeface="黑体" panose="02010609060101010101" pitchFamily="49" charset="-122"/>
              <a:ea typeface="黑体" panose="02010609060101010101" pitchFamily="49" charset="-122"/>
            </a:endParaRPr>
          </a:p>
          <a:p>
            <a:pPr marL="0" indent="0">
              <a:spcBef>
                <a:spcPct val="50000"/>
              </a:spcBef>
              <a:buNone/>
            </a:pPr>
            <a:r>
              <a:rPr lang="zh-CN" altLang="en-US" sz="2400" dirty="0">
                <a:latin typeface="黑体" panose="02010609060101010101" pitchFamily="49" charset="-122"/>
                <a:ea typeface="黑体" panose="02010609060101010101" pitchFamily="49" charset="-122"/>
              </a:rPr>
              <a:t>神经网络系统辨识实质上是选择一个适当的神经网络模型来逼近实际系统的数学模型</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p>
            <a:pPr marL="0" indent="0">
              <a:spcBef>
                <a:spcPct val="50000"/>
              </a:spcBef>
              <a:buNone/>
            </a:pPr>
            <a:endParaRPr lang="zh-CN" altLang="en-US" sz="2400" dirty="0" smtClean="0">
              <a:latin typeface="黑体" panose="02010609060101010101" pitchFamily="49" charset="-122"/>
              <a:ea typeface="黑体" panose="02010609060101010101" pitchFamily="49" charset="-122"/>
            </a:endParaRPr>
          </a:p>
          <a:p>
            <a:pPr marL="0" indent="0">
              <a:spcBef>
                <a:spcPct val="50000"/>
              </a:spcBef>
              <a:buNone/>
            </a:pPr>
            <a:endParaRPr lang="zh-CN" altLang="en-US" sz="2400" dirty="0">
              <a:latin typeface="黑体" panose="02010609060101010101" pitchFamily="49" charset="-122"/>
              <a:ea typeface="黑体" panose="02010609060101010101" pitchFamily="49" charset="-122"/>
            </a:endParaRPr>
          </a:p>
          <a:p>
            <a:pPr>
              <a:buFont typeface="Wingdings" pitchFamily="2" charset="2"/>
              <a:buNone/>
            </a:pPr>
            <a:endParaRPr lang="en-US" altLang="zh-CN" sz="2400" kern="0" dirty="0">
              <a:latin typeface="黑体" panose="02010609060101010101" pitchFamily="49" charset="-122"/>
              <a:ea typeface="黑体" panose="02010609060101010101" pitchFamily="49" charset="-122"/>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1600286340"/>
              </p:ext>
            </p:extLst>
          </p:nvPr>
        </p:nvGraphicFramePr>
        <p:xfrm>
          <a:off x="4795837" y="2984918"/>
          <a:ext cx="3205163" cy="1948790"/>
        </p:xfrm>
        <a:graphic>
          <a:graphicData uri="http://schemas.openxmlformats.org/presentationml/2006/ole">
            <mc:AlternateContent xmlns:mc="http://schemas.openxmlformats.org/markup-compatibility/2006">
              <mc:Choice xmlns:v="urn:schemas-microsoft-com:vml" Requires="v">
                <p:oleObj spid="_x0000_s56368" name="Visio" r:id="rId3" imgW="1898904" imgH="1094842" progId="Visio.Drawing.11">
                  <p:embed/>
                </p:oleObj>
              </mc:Choice>
              <mc:Fallback>
                <p:oleObj name="Visio" r:id="rId3" imgW="1898904" imgH="109484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7" y="2984918"/>
                        <a:ext cx="3205163" cy="1948790"/>
                      </a:xfrm>
                      <a:prstGeom prst="rect">
                        <a:avLst/>
                      </a:prstGeom>
                      <a:noFill/>
                    </p:spPr>
                  </p:pic>
                </p:oleObj>
              </mc:Fallback>
            </mc:AlternateContent>
          </a:graphicData>
        </a:graphic>
      </p:graphicFrame>
      <p:sp>
        <p:nvSpPr>
          <p:cNvPr id="11" name="Text Box 7"/>
          <p:cNvSpPr txBox="1">
            <a:spLocks noChangeArrowheads="1"/>
          </p:cNvSpPr>
          <p:nvPr/>
        </p:nvSpPr>
        <p:spPr bwMode="auto">
          <a:xfrm>
            <a:off x="768228" y="3359149"/>
            <a:ext cx="344182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latin typeface="黑体" panose="02010609060101010101" pitchFamily="49" charset="-122"/>
                <a:ea typeface="黑体" panose="02010609060101010101" pitchFamily="49" charset="-122"/>
              </a:rPr>
              <a:t>系统辨识的原理就是通过调整辨识模型的结构来使</a:t>
            </a:r>
            <a:r>
              <a:rPr lang="en-US" altLang="zh-CN" i="1" dirty="0">
                <a:latin typeface="+mn-lt"/>
                <a:ea typeface="黑体" panose="02010609060101010101" pitchFamily="49" charset="-122"/>
              </a:rPr>
              <a:t>e</a:t>
            </a:r>
            <a:r>
              <a:rPr lang="zh-CN" altLang="en-US" dirty="0">
                <a:latin typeface="黑体" panose="02010609060101010101" pitchFamily="49" charset="-122"/>
                <a:ea typeface="黑体" panose="02010609060101010101" pitchFamily="49" charset="-122"/>
              </a:rPr>
              <a:t>最小。 </a:t>
            </a:r>
          </a:p>
        </p:txBody>
      </p:sp>
      <p:sp>
        <p:nvSpPr>
          <p:cNvPr id="12" name="Text Box 8"/>
          <p:cNvSpPr txBox="1">
            <a:spLocks noChangeArrowheads="1"/>
          </p:cNvSpPr>
          <p:nvPr/>
        </p:nvSpPr>
        <p:spPr bwMode="auto">
          <a:xfrm>
            <a:off x="768228" y="4794495"/>
            <a:ext cx="752804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latin typeface="+mn-lt"/>
                <a:ea typeface="黑体" panose="02010609060101010101" pitchFamily="49" charset="-122"/>
              </a:rPr>
              <a:t>在神经网络系统辨识中，神经网络用作辨识模型，将对象的输入输出状态</a:t>
            </a:r>
            <a:r>
              <a:rPr lang="en-US" altLang="zh-CN" i="1" dirty="0">
                <a:latin typeface="+mn-lt"/>
                <a:ea typeface="黑体" panose="02010609060101010101" pitchFamily="49" charset="-122"/>
              </a:rPr>
              <a:t>u</a:t>
            </a:r>
            <a:r>
              <a:rPr lang="zh-CN" altLang="en-US" dirty="0">
                <a:latin typeface="+mn-lt"/>
                <a:ea typeface="黑体" panose="02010609060101010101" pitchFamily="49" charset="-122"/>
              </a:rPr>
              <a:t>，</a:t>
            </a:r>
            <a:r>
              <a:rPr lang="en-US" altLang="zh-CN" i="1" dirty="0">
                <a:latin typeface="+mn-lt"/>
                <a:ea typeface="黑体" panose="02010609060101010101" pitchFamily="49" charset="-122"/>
              </a:rPr>
              <a:t>y</a:t>
            </a:r>
            <a:r>
              <a:rPr lang="zh-CN" altLang="en-US" dirty="0">
                <a:latin typeface="+mn-lt"/>
                <a:ea typeface="黑体" panose="02010609060101010101" pitchFamily="49" charset="-122"/>
              </a:rPr>
              <a:t>看作神经网络的训练样本数据，以</a:t>
            </a:r>
            <a:r>
              <a:rPr lang="en-US" altLang="zh-CN" i="1" dirty="0">
                <a:latin typeface="+mn-lt"/>
                <a:ea typeface="黑体" panose="02010609060101010101" pitchFamily="49" charset="-122"/>
              </a:rPr>
              <a:t>J</a:t>
            </a:r>
            <a:r>
              <a:rPr lang="en-US" altLang="zh-CN" dirty="0">
                <a:latin typeface="+mn-lt"/>
                <a:ea typeface="黑体" panose="02010609060101010101" pitchFamily="49" charset="-122"/>
              </a:rPr>
              <a:t>=1/2</a:t>
            </a:r>
            <a:r>
              <a:rPr lang="en-US" altLang="zh-CN" i="1" dirty="0">
                <a:latin typeface="+mn-lt"/>
                <a:ea typeface="黑体" panose="02010609060101010101" pitchFamily="49" charset="-122"/>
              </a:rPr>
              <a:t>e</a:t>
            </a:r>
            <a:r>
              <a:rPr lang="en-US" altLang="zh-CN" baseline="30000" dirty="0">
                <a:latin typeface="+mn-lt"/>
                <a:ea typeface="黑体" panose="02010609060101010101" pitchFamily="49" charset="-122"/>
              </a:rPr>
              <a:t>2</a:t>
            </a:r>
            <a:r>
              <a:rPr lang="zh-CN" altLang="en-US" dirty="0">
                <a:latin typeface="+mn-lt"/>
                <a:ea typeface="黑体" panose="02010609060101010101" pitchFamily="49" charset="-122"/>
              </a:rPr>
              <a:t>作为网络训练的目标，则通过用一定的训练算法来训练网络，使</a:t>
            </a:r>
            <a:r>
              <a:rPr lang="en-US" altLang="zh-CN" i="1" dirty="0">
                <a:latin typeface="+mn-lt"/>
                <a:ea typeface="黑体" panose="02010609060101010101" pitchFamily="49" charset="-122"/>
              </a:rPr>
              <a:t>J</a:t>
            </a:r>
            <a:r>
              <a:rPr lang="zh-CN" altLang="en-US" dirty="0">
                <a:latin typeface="+mn-lt"/>
                <a:ea typeface="黑体" panose="02010609060101010101" pitchFamily="49" charset="-122"/>
              </a:rPr>
              <a:t>足够小，就可以达到辨识对象模型的目的。 </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60</a:t>
            </a:fld>
            <a:r>
              <a:rPr lang="en-US" altLang="zh-CN" smtClean="0"/>
              <a:t>/71</a:t>
            </a:r>
            <a:endParaRPr lang="en-US" altLang="zh-CN" dirty="0"/>
          </a:p>
        </p:txBody>
      </p:sp>
    </p:spTree>
    <p:extLst>
      <p:ext uri="{BB962C8B-B14F-4D97-AF65-F5344CB8AC3E}">
        <p14:creationId xmlns:p14="http://schemas.microsoft.com/office/powerpoint/2010/main" val="355066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基于神经网络的辨识</a:t>
            </a:r>
          </a:p>
        </p:txBody>
      </p:sp>
      <p:graphicFrame>
        <p:nvGraphicFramePr>
          <p:cNvPr id="16" name="Object 4"/>
          <p:cNvGraphicFramePr>
            <a:graphicFrameLocks noChangeAspect="1"/>
          </p:cNvGraphicFramePr>
          <p:nvPr>
            <p:extLst>
              <p:ext uri="{D42A27DB-BD31-4B8C-83A1-F6EECF244321}">
                <p14:modId xmlns:p14="http://schemas.microsoft.com/office/powerpoint/2010/main" val="955811494"/>
              </p:ext>
            </p:extLst>
          </p:nvPr>
        </p:nvGraphicFramePr>
        <p:xfrm>
          <a:off x="119064" y="1244600"/>
          <a:ext cx="4356436" cy="3784600"/>
        </p:xfrm>
        <a:graphic>
          <a:graphicData uri="http://schemas.openxmlformats.org/presentationml/2006/ole">
            <mc:AlternateContent xmlns:mc="http://schemas.openxmlformats.org/markup-compatibility/2006">
              <mc:Choice xmlns:v="urn:schemas-microsoft-com:vml" Requires="v">
                <p:oleObj spid="_x0000_s55438" name="Visio" r:id="rId3" imgW="2615184" imgH="2273808" progId="Visio.Drawing.11">
                  <p:embed/>
                </p:oleObj>
              </mc:Choice>
              <mc:Fallback>
                <p:oleObj name="Visio" r:id="rId3" imgW="2615184" imgH="227380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4" y="1244600"/>
                        <a:ext cx="4356436" cy="3784600"/>
                      </a:xfrm>
                      <a:prstGeom prst="rect">
                        <a:avLst/>
                      </a:prstGeom>
                      <a:noFill/>
                    </p:spPr>
                  </p:pic>
                </p:oleObj>
              </mc:Fallback>
            </mc:AlternateContent>
          </a:graphicData>
        </a:graphic>
      </p:graphicFrame>
      <p:sp>
        <p:nvSpPr>
          <p:cNvPr id="20" name="Rectangle 6"/>
          <p:cNvSpPr>
            <a:spLocks noChangeArrowheads="1"/>
          </p:cNvSpPr>
          <p:nvPr/>
        </p:nvSpPr>
        <p:spPr bwMode="auto">
          <a:xfrm>
            <a:off x="255588" y="5484167"/>
            <a:ext cx="3724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a:latin typeface="黑体" panose="02010609060101010101" pitchFamily="49" charset="-122"/>
                <a:ea typeface="黑体" panose="02010609060101010101" pitchFamily="49" charset="-122"/>
              </a:rPr>
              <a:t>多层前向</a:t>
            </a:r>
            <a:r>
              <a:rPr lang="en-US" altLang="zh-CN" dirty="0">
                <a:latin typeface="黑体" panose="02010609060101010101" pitchFamily="49" charset="-122"/>
                <a:ea typeface="黑体" panose="02010609060101010101" pitchFamily="49" charset="-122"/>
              </a:rPr>
              <a:t>BP</a:t>
            </a:r>
            <a:r>
              <a:rPr lang="zh-CN" altLang="en-US" dirty="0">
                <a:latin typeface="黑体" panose="02010609060101010101" pitchFamily="49" charset="-122"/>
                <a:ea typeface="黑体" panose="02010609060101010101" pitchFamily="49" charset="-122"/>
              </a:rPr>
              <a:t>网络</a:t>
            </a:r>
            <a:r>
              <a:rPr lang="zh-CN" altLang="en-US" dirty="0" smtClean="0">
                <a:latin typeface="黑体" panose="02010609060101010101" pitchFamily="49" charset="-122"/>
                <a:ea typeface="黑体" panose="02010609060101010101" pitchFamily="49" charset="-122"/>
              </a:rPr>
              <a:t>系统辨识 </a:t>
            </a:r>
            <a:endParaRPr lang="zh-CN" altLang="en-US" dirty="0">
              <a:latin typeface="黑体" panose="02010609060101010101" pitchFamily="49" charset="-122"/>
              <a:ea typeface="黑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3079407"/>
              </p:ext>
            </p:extLst>
          </p:nvPr>
        </p:nvGraphicFramePr>
        <p:xfrm>
          <a:off x="4859348" y="3655788"/>
          <a:ext cx="4210050" cy="2699619"/>
        </p:xfrm>
        <a:graphic>
          <a:graphicData uri="http://schemas.openxmlformats.org/presentationml/2006/ole">
            <mc:AlternateContent xmlns:mc="http://schemas.openxmlformats.org/markup-compatibility/2006">
              <mc:Choice xmlns:v="urn:schemas-microsoft-com:vml" Requires="v">
                <p:oleObj spid="_x0000_s55439" name="Visio" r:id="rId5" imgW="2763445" imgH="1781562" progId="Visio.Drawing.11">
                  <p:embed/>
                </p:oleObj>
              </mc:Choice>
              <mc:Fallback>
                <p:oleObj name="Visio" r:id="rId5" imgW="2763445" imgH="1781562"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48" y="3655788"/>
                        <a:ext cx="4210050" cy="2699619"/>
                      </a:xfrm>
                      <a:prstGeom prst="rect">
                        <a:avLst/>
                      </a:prstGeom>
                      <a:noFill/>
                      <a:ln>
                        <a:noFill/>
                      </a:ln>
                    </p:spPr>
                  </p:pic>
                </p:oleObj>
              </mc:Fallback>
            </mc:AlternateContent>
          </a:graphicData>
        </a:graphic>
      </p:graphicFrame>
      <p:sp>
        <p:nvSpPr>
          <p:cNvPr id="21" name="Rectangle 6"/>
          <p:cNvSpPr>
            <a:spLocks noChangeArrowheads="1"/>
          </p:cNvSpPr>
          <p:nvPr/>
        </p:nvSpPr>
        <p:spPr bwMode="auto">
          <a:xfrm>
            <a:off x="5256213" y="6323954"/>
            <a:ext cx="3416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smtClean="0">
                <a:latin typeface="黑体" panose="02010609060101010101" pitchFamily="49" charset="-122"/>
                <a:ea typeface="黑体" panose="02010609060101010101" pitchFamily="49" charset="-122"/>
              </a:rPr>
              <a:t>递归神经网络系统辨识 </a:t>
            </a:r>
            <a:endParaRPr lang="zh-CN" altLang="en-US" dirty="0">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97478578"/>
              </p:ext>
            </p:extLst>
          </p:nvPr>
        </p:nvGraphicFramePr>
        <p:xfrm>
          <a:off x="5256213" y="765175"/>
          <a:ext cx="3165474" cy="2954793"/>
        </p:xfrm>
        <a:graphic>
          <a:graphicData uri="http://schemas.openxmlformats.org/presentationml/2006/ole">
            <mc:AlternateContent xmlns:mc="http://schemas.openxmlformats.org/markup-compatibility/2006">
              <mc:Choice xmlns:v="urn:schemas-microsoft-com:vml" Requires="v">
                <p:oleObj spid="_x0000_s55440" name="Visio" r:id="rId7" imgW="1870558" imgH="1854403" progId="Visio.Drawing.11">
                  <p:embed/>
                </p:oleObj>
              </mc:Choice>
              <mc:Fallback>
                <p:oleObj name="Visio" r:id="rId7" imgW="1870558" imgH="1854403" progId="Visio.Drawing.11">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6213" y="765175"/>
                        <a:ext cx="3165474" cy="2954793"/>
                      </a:xfrm>
                      <a:prstGeom prst="rect">
                        <a:avLst/>
                      </a:prstGeom>
                      <a:noFill/>
                      <a:ln>
                        <a:noFill/>
                      </a:ln>
                    </p:spPr>
                  </p:pic>
                </p:oleObj>
              </mc:Fallback>
            </mc:AlternateContent>
          </a:graphicData>
        </a:graphic>
      </p:graphicFrame>
      <p:sp>
        <p:nvSpPr>
          <p:cNvPr id="4" name="灯片编号占位符 3"/>
          <p:cNvSpPr>
            <a:spLocks noGrp="1"/>
          </p:cNvSpPr>
          <p:nvPr>
            <p:ph type="sldNum" sz="quarter" idx="10"/>
          </p:nvPr>
        </p:nvSpPr>
        <p:spPr/>
        <p:txBody>
          <a:bodyPr/>
          <a:lstStyle/>
          <a:p>
            <a:pPr>
              <a:defRPr/>
            </a:pPr>
            <a:fld id="{71B97742-B93C-4B80-A4A7-34D641450974}" type="slidenum">
              <a:rPr lang="en-US" altLang="zh-CN" smtClean="0"/>
              <a:pPr>
                <a:defRPr/>
              </a:pPr>
              <a:t>61</a:t>
            </a:fld>
            <a:r>
              <a:rPr lang="en-US" altLang="zh-CN" smtClean="0"/>
              <a:t>/71</a:t>
            </a:r>
            <a:endParaRPr lang="en-US" altLang="zh-CN" dirty="0"/>
          </a:p>
        </p:txBody>
      </p:sp>
    </p:spTree>
    <p:extLst>
      <p:ext uri="{BB962C8B-B14F-4D97-AF65-F5344CB8AC3E}">
        <p14:creationId xmlns:p14="http://schemas.microsoft.com/office/powerpoint/2010/main" val="138056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5"/>
          <p:cNvSpPr txBox="1">
            <a:spLocks noChangeArrowheads="1"/>
          </p:cNvSpPr>
          <p:nvPr/>
        </p:nvSpPr>
        <p:spPr bwMode="auto">
          <a:xfrm>
            <a:off x="468313" y="1268413"/>
            <a:ext cx="806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黑体" panose="02010609060101010101" pitchFamily="49" charset="-122"/>
                <a:ea typeface="黑体" panose="02010609060101010101" pitchFamily="49" charset="-122"/>
              </a:rPr>
              <a:t>神经网络在控制中主要起以下作用：</a:t>
            </a:r>
          </a:p>
        </p:txBody>
      </p:sp>
      <p:sp>
        <p:nvSpPr>
          <p:cNvPr id="18439" name="Text Box 7"/>
          <p:cNvSpPr txBox="1">
            <a:spLocks noChangeArrowheads="1"/>
          </p:cNvSpPr>
          <p:nvPr/>
        </p:nvSpPr>
        <p:spPr bwMode="auto">
          <a:xfrm>
            <a:off x="439738" y="1916113"/>
            <a:ext cx="799306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基于精确模型的各种控制结构中充当对象的模型；</a:t>
            </a:r>
          </a:p>
          <a:p>
            <a:pPr>
              <a:lnSpc>
                <a:spcPct val="140000"/>
              </a:lnSpc>
              <a:spcBef>
                <a:spcPct val="50000"/>
              </a:spcBef>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在反馈控制系统中直接充当控制器的作用；</a:t>
            </a:r>
          </a:p>
          <a:p>
            <a:pPr>
              <a:lnSpc>
                <a:spcPct val="140000"/>
              </a:lnSpc>
              <a:spcBef>
                <a:spcPct val="50000"/>
              </a:spcBef>
            </a:pPr>
            <a:r>
              <a:rPr lang="en-US" altLang="zh-CN" dirty="0">
                <a:latin typeface="黑体" panose="02010609060101010101" pitchFamily="49" charset="-122"/>
                <a:ea typeface="黑体" panose="02010609060101010101" pitchFamily="49" charset="-122"/>
              </a:rPr>
              <a:t>(3</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在</a:t>
            </a:r>
            <a:r>
              <a:rPr lang="zh-CN" altLang="en-US" dirty="0">
                <a:latin typeface="黑体" panose="02010609060101010101" pitchFamily="49" charset="-122"/>
                <a:ea typeface="黑体" panose="02010609060101010101" pitchFamily="49" charset="-122"/>
              </a:rPr>
              <a:t>传统控制系统中起优化计算作用；</a:t>
            </a:r>
          </a:p>
          <a:p>
            <a:pPr>
              <a:lnSpc>
                <a:spcPct val="140000"/>
              </a:lnSpc>
              <a:spcBef>
                <a:spcPct val="50000"/>
              </a:spcBef>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在与其它智能控制方法和优化算法相融合中</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为其提供对象模型、优化参数、推理模型及故障诊断等。 </a:t>
            </a:r>
          </a:p>
        </p:txBody>
      </p:sp>
      <p:sp>
        <p:nvSpPr>
          <p:cNvPr id="5"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62</a:t>
            </a:fld>
            <a:r>
              <a:rPr lang="en-US" altLang="zh-CN" smtClean="0"/>
              <a:t>/71</a:t>
            </a:r>
            <a:endParaRPr lang="en-US" altLang="zh-CN" dirty="0"/>
          </a:p>
        </p:txBody>
      </p:sp>
    </p:spTree>
    <p:extLst>
      <p:ext uri="{BB962C8B-B14F-4D97-AF65-F5344CB8AC3E}">
        <p14:creationId xmlns:p14="http://schemas.microsoft.com/office/powerpoint/2010/main" val="269743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422423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神经网络</a:t>
            </a:r>
            <a:r>
              <a:rPr lang="zh-CN" altLang="en-US" sz="2400" dirty="0">
                <a:latin typeface="黑体" panose="02010609060101010101" pitchFamily="49" charset="-122"/>
                <a:ea typeface="黑体" panose="02010609060101010101" pitchFamily="49" charset="-122"/>
              </a:rPr>
              <a:t>直接反馈控制系统</a:t>
            </a:r>
            <a:endParaRPr lang="zh-CN" altLang="en-US" sz="2400" dirty="0">
              <a:solidFill>
                <a:schemeClr val="tx1"/>
              </a:solidFill>
              <a:latin typeface="黑体" panose="02010609060101010101" pitchFamily="49" charset="-122"/>
              <a:ea typeface="黑体" panose="02010609060101010101" pitchFamily="49" charset="-122"/>
            </a:endParaRPr>
          </a:p>
        </p:txBody>
      </p:sp>
      <p:graphicFrame>
        <p:nvGraphicFramePr>
          <p:cNvPr id="8" name="Object 5"/>
          <p:cNvGraphicFramePr>
            <a:graphicFrameLocks noChangeAspect="1"/>
          </p:cNvGraphicFramePr>
          <p:nvPr/>
        </p:nvGraphicFramePr>
        <p:xfrm>
          <a:off x="971550" y="1916113"/>
          <a:ext cx="6840538" cy="2197100"/>
        </p:xfrm>
        <a:graphic>
          <a:graphicData uri="http://schemas.openxmlformats.org/presentationml/2006/ole">
            <mc:AlternateContent xmlns:mc="http://schemas.openxmlformats.org/markup-compatibility/2006">
              <mc:Choice xmlns:v="urn:schemas-microsoft-com:vml" Requires="v">
                <p:oleObj spid="_x0000_s57392" name="Visio" r:id="rId3" imgW="4022750" imgH="1237488" progId="Visio.Drawing.11">
                  <p:embed/>
                </p:oleObj>
              </mc:Choice>
              <mc:Fallback>
                <p:oleObj name="Visio" r:id="rId3" imgW="4022750" imgH="123748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16113"/>
                        <a:ext cx="6840538"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7"/>
          <p:cNvSpPr txBox="1">
            <a:spLocks noChangeArrowheads="1"/>
          </p:cNvSpPr>
          <p:nvPr/>
        </p:nvSpPr>
        <p:spPr bwMode="auto">
          <a:xfrm>
            <a:off x="611188" y="4652963"/>
            <a:ext cx="77771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黑体" panose="02010609060101010101" pitchFamily="49" charset="-122"/>
                <a:ea typeface="黑体" panose="02010609060101010101" pitchFamily="49" charset="-122"/>
              </a:rPr>
              <a:t>神经网络直接用作误差闭环系统的反馈控制器，神经网络控制器首先利用其它已有的控制样本进行离线训练，而后以</a:t>
            </a:r>
            <a:r>
              <a:rPr lang="zh-CN" altLang="en-US" dirty="0" smtClean="0">
                <a:latin typeface="黑体" panose="02010609060101010101" pitchFamily="49" charset="-122"/>
                <a:ea typeface="黑体" panose="02010609060101010101" pitchFamily="49" charset="-122"/>
              </a:rPr>
              <a:t>系统误差</a:t>
            </a:r>
            <a:r>
              <a:rPr lang="zh-CN" altLang="en-US" dirty="0">
                <a:latin typeface="黑体" panose="02010609060101010101" pitchFamily="49" charset="-122"/>
                <a:ea typeface="黑体" panose="02010609060101010101" pitchFamily="49" charset="-122"/>
              </a:rPr>
              <a:t>的均方差为评价函数进行在线学习。 </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63</a:t>
            </a:fld>
            <a:r>
              <a:rPr lang="en-US" altLang="zh-CN" smtClean="0"/>
              <a:t>/71</a:t>
            </a:r>
            <a:endParaRPr lang="en-US" altLang="zh-CN" dirty="0"/>
          </a:p>
        </p:txBody>
      </p:sp>
    </p:spTree>
    <p:extLst>
      <p:ext uri="{BB962C8B-B14F-4D97-AF65-F5344CB8AC3E}">
        <p14:creationId xmlns:p14="http://schemas.microsoft.com/office/powerpoint/2010/main" val="406919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26853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a:latin typeface="黑体" panose="02010609060101010101" pitchFamily="49" charset="-122"/>
                <a:ea typeface="黑体" panose="02010609060101010101" pitchFamily="49" charset="-122"/>
              </a:rPr>
              <a:t>神经网络逆</a:t>
            </a:r>
            <a:r>
              <a:rPr lang="zh-CN" altLang="en-US" dirty="0" smtClean="0">
                <a:latin typeface="黑体" panose="02010609060101010101" pitchFamily="49" charset="-122"/>
                <a:ea typeface="黑体" panose="02010609060101010101" pitchFamily="49" charset="-122"/>
              </a:rPr>
              <a:t>控制</a:t>
            </a:r>
            <a:endParaRPr lang="zh-CN" altLang="en-US" dirty="0">
              <a:latin typeface="黑体" panose="02010609060101010101" pitchFamily="49" charset="-122"/>
              <a:ea typeface="黑体" panose="02010609060101010101" pitchFamily="49" charset="-122"/>
            </a:endParaRPr>
          </a:p>
        </p:txBody>
      </p:sp>
      <p:sp>
        <p:nvSpPr>
          <p:cNvPr id="14" name="Text Box 7"/>
          <p:cNvSpPr txBox="1">
            <a:spLocks noChangeArrowheads="1"/>
          </p:cNvSpPr>
          <p:nvPr/>
        </p:nvSpPr>
        <p:spPr bwMode="auto">
          <a:xfrm>
            <a:off x="611188" y="3986213"/>
            <a:ext cx="7777162"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黑体" panose="02010609060101010101" pitchFamily="49" charset="-122"/>
                <a:ea typeface="黑体" panose="02010609060101010101" pitchFamily="49" charset="-122"/>
              </a:rPr>
              <a:t>自适应逆控制的基本思想就是用被控对象传递函数的逆模型作为串联控制器对控制对象实施开环控制</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spcBef>
                <a:spcPct val="50000"/>
              </a:spcBef>
            </a:pPr>
            <a:r>
              <a:rPr lang="zh-CN" altLang="en-US" dirty="0">
                <a:latin typeface="黑体" panose="02010609060101010101" pitchFamily="49" charset="-122"/>
                <a:ea typeface="黑体" panose="02010609060101010101" pitchFamily="49" charset="-122"/>
              </a:rPr>
              <a:t>神经网络先离线学习被控对象的逆动力学模型，然后用作对象的前馈串联控制器。由于开环控制缺乏稳定性，所以神经网络还需要根据系统的反馈误差在线继续学习逆动力学模型 </a:t>
            </a:r>
          </a:p>
        </p:txBody>
      </p:sp>
      <p:graphicFrame>
        <p:nvGraphicFramePr>
          <p:cNvPr id="2" name="对象 1"/>
          <p:cNvGraphicFramePr>
            <a:graphicFrameLocks noChangeAspect="1"/>
          </p:cNvGraphicFramePr>
          <p:nvPr/>
        </p:nvGraphicFramePr>
        <p:xfrm>
          <a:off x="1403350" y="1844675"/>
          <a:ext cx="6192838" cy="2012950"/>
        </p:xfrm>
        <a:graphic>
          <a:graphicData uri="http://schemas.openxmlformats.org/presentationml/2006/ole">
            <mc:AlternateContent xmlns:mc="http://schemas.openxmlformats.org/markup-compatibility/2006">
              <mc:Choice xmlns:v="urn:schemas-microsoft-com:vml" Requires="v">
                <p:oleObj spid="_x0000_s59439" name="Visio" r:id="rId3" imgW="4533290" imgH="1473098" progId="Visio.Drawing.11">
                  <p:embed/>
                </p:oleObj>
              </mc:Choice>
              <mc:Fallback>
                <p:oleObj name="Visio" r:id="rId3" imgW="4533290" imgH="1473098" progId="Visio.Drawing.11">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844675"/>
                        <a:ext cx="6192838"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0"/>
          </p:nvPr>
        </p:nvSpPr>
        <p:spPr/>
        <p:txBody>
          <a:bodyPr/>
          <a:lstStyle/>
          <a:p>
            <a:pPr>
              <a:defRPr/>
            </a:pPr>
            <a:fld id="{71B97742-B93C-4B80-A4A7-34D641450974}" type="slidenum">
              <a:rPr lang="en-US" altLang="zh-CN" smtClean="0"/>
              <a:pPr>
                <a:defRPr/>
              </a:pPr>
              <a:t>64</a:t>
            </a:fld>
            <a:r>
              <a:rPr lang="en-US" altLang="zh-CN" smtClean="0"/>
              <a:t>/71</a:t>
            </a:r>
            <a:endParaRPr lang="en-US" altLang="zh-CN" dirty="0"/>
          </a:p>
        </p:txBody>
      </p:sp>
    </p:spTree>
    <p:extLst>
      <p:ext uri="{BB962C8B-B14F-4D97-AF65-F5344CB8AC3E}">
        <p14:creationId xmlns:p14="http://schemas.microsoft.com/office/powerpoint/2010/main" val="278602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314701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a:latin typeface="黑体" panose="02010609060101010101" pitchFamily="49" charset="-122"/>
                <a:ea typeface="黑体" panose="02010609060101010101" pitchFamily="49" charset="-122"/>
              </a:rPr>
              <a:t>神经网络内模控制 </a:t>
            </a:r>
          </a:p>
        </p:txBody>
      </p:sp>
      <p:sp>
        <p:nvSpPr>
          <p:cNvPr id="14" name="Text Box 7"/>
          <p:cNvSpPr txBox="1">
            <a:spLocks noChangeArrowheads="1"/>
          </p:cNvSpPr>
          <p:nvPr/>
        </p:nvSpPr>
        <p:spPr bwMode="auto">
          <a:xfrm>
            <a:off x="611188" y="3986213"/>
            <a:ext cx="77771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latin typeface="黑体" panose="02010609060101010101" pitchFamily="49" charset="-122"/>
                <a:ea typeface="黑体" panose="02010609060101010101" pitchFamily="49" charset="-122"/>
              </a:rPr>
              <a:t>将对象模型与实际对象相并联，控制器逼近模型的动态逆。</a:t>
            </a:r>
          </a:p>
          <a:p>
            <a:r>
              <a:rPr lang="zh-CN" altLang="en-US" dirty="0">
                <a:latin typeface="黑体" panose="02010609060101010101" pitchFamily="49" charset="-122"/>
                <a:ea typeface="黑体" panose="02010609060101010101" pitchFamily="49" charset="-122"/>
              </a:rPr>
              <a:t>一般有两种方法：</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两个神经网络分别逼近模型和模型的逆；</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采用神经网络逼近模型，然后用非线性优化方法数值计算内模控制量。  </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75" y="1729368"/>
            <a:ext cx="828198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65</a:t>
            </a:fld>
            <a:r>
              <a:rPr lang="en-US" altLang="zh-CN" smtClean="0"/>
              <a:t>/71</a:t>
            </a:r>
            <a:endParaRPr lang="en-US" altLang="zh-CN" dirty="0"/>
          </a:p>
        </p:txBody>
      </p:sp>
    </p:spTree>
    <p:extLst>
      <p:ext uri="{BB962C8B-B14F-4D97-AF65-F5344CB8AC3E}">
        <p14:creationId xmlns:p14="http://schemas.microsoft.com/office/powerpoint/2010/main" val="355952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345479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神经网络自适应控制 </a:t>
            </a:r>
            <a:endParaRPr lang="zh-CN" altLang="en-US" dirty="0">
              <a:latin typeface="黑体" panose="02010609060101010101" pitchFamily="49" charset="-122"/>
              <a:ea typeface="黑体" panose="02010609060101010101" pitchFamily="49" charset="-122"/>
            </a:endParaRPr>
          </a:p>
        </p:txBody>
      </p:sp>
      <p:sp>
        <p:nvSpPr>
          <p:cNvPr id="2" name="矩形 1"/>
          <p:cNvSpPr/>
          <p:nvPr/>
        </p:nvSpPr>
        <p:spPr>
          <a:xfrm>
            <a:off x="684212" y="1577395"/>
            <a:ext cx="7392987" cy="461665"/>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）神经网络模型参考直接自适应控制 </a:t>
            </a:r>
          </a:p>
        </p:txBody>
      </p:sp>
      <p:sp>
        <p:nvSpPr>
          <p:cNvPr id="10" name="Text Box 7"/>
          <p:cNvSpPr txBox="1">
            <a:spLocks noChangeArrowheads="1"/>
          </p:cNvSpPr>
          <p:nvPr/>
        </p:nvSpPr>
        <p:spPr bwMode="auto">
          <a:xfrm>
            <a:off x="468313" y="1989138"/>
            <a:ext cx="80645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mn-lt"/>
                <a:ea typeface="黑体" panose="02010609060101010101" pitchFamily="49" charset="-122"/>
              </a:rPr>
              <a:t>模型参考自适应控制的目的是：系统在相同输入激励</a:t>
            </a:r>
            <a:r>
              <a:rPr lang="en-US" altLang="zh-CN" i="1" dirty="0">
                <a:latin typeface="+mn-lt"/>
                <a:ea typeface="黑体" panose="02010609060101010101" pitchFamily="49" charset="-122"/>
              </a:rPr>
              <a:t>r</a:t>
            </a:r>
            <a:r>
              <a:rPr lang="zh-CN" altLang="en-US" dirty="0">
                <a:latin typeface="+mn-lt"/>
                <a:ea typeface="黑体" panose="02010609060101010101" pitchFamily="49" charset="-122"/>
              </a:rPr>
              <a:t>的作用下，使被控对象的输出</a:t>
            </a:r>
            <a:r>
              <a:rPr lang="en-US" altLang="zh-CN" i="1" dirty="0">
                <a:latin typeface="+mn-lt"/>
                <a:ea typeface="黑体" panose="02010609060101010101" pitchFamily="49" charset="-122"/>
              </a:rPr>
              <a:t>y</a:t>
            </a:r>
            <a:r>
              <a:rPr lang="zh-CN" altLang="en-US" dirty="0">
                <a:latin typeface="+mn-lt"/>
                <a:ea typeface="黑体" panose="02010609060101010101" pitchFamily="49" charset="-122"/>
              </a:rPr>
              <a:t>与参考模型的输出</a:t>
            </a:r>
            <a:r>
              <a:rPr lang="en-US" altLang="zh-CN" i="1" dirty="0" err="1">
                <a:latin typeface="+mn-lt"/>
                <a:ea typeface="黑体" panose="02010609060101010101" pitchFamily="49" charset="-122"/>
              </a:rPr>
              <a:t>y</a:t>
            </a:r>
            <a:r>
              <a:rPr lang="en-US" altLang="zh-CN" i="1" baseline="-25000" dirty="0" err="1">
                <a:latin typeface="+mn-lt"/>
                <a:ea typeface="黑体" panose="02010609060101010101" pitchFamily="49" charset="-122"/>
              </a:rPr>
              <a:t>m</a:t>
            </a:r>
            <a:r>
              <a:rPr lang="zh-CN" altLang="en-US" dirty="0">
                <a:latin typeface="+mn-lt"/>
                <a:ea typeface="黑体" panose="02010609060101010101" pitchFamily="49" charset="-122"/>
              </a:rPr>
              <a:t>达到一致。这样通过调整参考模型，可以调整系统的动态特性。 </a:t>
            </a:r>
          </a:p>
        </p:txBody>
      </p:sp>
      <p:sp>
        <p:nvSpPr>
          <p:cNvPr id="11" name="Text Box 8"/>
          <p:cNvSpPr txBox="1">
            <a:spLocks noChangeArrowheads="1"/>
          </p:cNvSpPr>
          <p:nvPr/>
        </p:nvSpPr>
        <p:spPr bwMode="auto">
          <a:xfrm>
            <a:off x="539750" y="5013325"/>
            <a:ext cx="81359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mn-lt"/>
                <a:ea typeface="黑体" panose="02010609060101010101" pitchFamily="49" charset="-122"/>
              </a:rPr>
              <a:t>神经网络</a:t>
            </a:r>
            <a:r>
              <a:rPr lang="zh-CN" altLang="en-US" dirty="0" smtClean="0">
                <a:latin typeface="+mn-lt"/>
                <a:ea typeface="黑体" panose="02010609060101010101" pitchFamily="49" charset="-122"/>
              </a:rPr>
              <a:t>控制器先</a:t>
            </a:r>
            <a:r>
              <a:rPr lang="zh-CN" altLang="en-US" dirty="0">
                <a:latin typeface="+mn-lt"/>
                <a:ea typeface="黑体" panose="02010609060101010101" pitchFamily="49" charset="-122"/>
              </a:rPr>
              <a:t>离线学习被控对象的逆动力学模型，与被控对象构成开环串联控制，而后神经网络根据参考模型输出与被控对象输出的误差函数进行在线训练，使误差函数最小。 </a:t>
            </a:r>
          </a:p>
        </p:txBody>
      </p:sp>
      <p:pic>
        <p:nvPicPr>
          <p:cNvPr id="624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919" t="16980" r="33638" b="50566"/>
          <a:stretch/>
        </p:blipFill>
        <p:spPr bwMode="auto">
          <a:xfrm>
            <a:off x="2060041" y="3095625"/>
            <a:ext cx="4378123"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1B97742-B93C-4B80-A4A7-34D641450974}" type="slidenum">
              <a:rPr lang="en-US" altLang="zh-CN" smtClean="0"/>
              <a:pPr>
                <a:defRPr/>
              </a:pPr>
              <a:t>66</a:t>
            </a:fld>
            <a:r>
              <a:rPr lang="en-US" altLang="zh-CN" smtClean="0"/>
              <a:t>/71</a:t>
            </a:r>
            <a:endParaRPr lang="en-US" altLang="zh-CN" dirty="0"/>
          </a:p>
        </p:txBody>
      </p:sp>
    </p:spTree>
    <p:extLst>
      <p:ext uri="{BB962C8B-B14F-4D97-AF65-F5344CB8AC3E}">
        <p14:creationId xmlns:p14="http://schemas.microsoft.com/office/powerpoint/2010/main" val="707031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345479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神经网络自适应控制 </a:t>
            </a:r>
            <a:endParaRPr lang="zh-CN" altLang="en-US" dirty="0">
              <a:latin typeface="黑体" panose="02010609060101010101" pitchFamily="49" charset="-122"/>
              <a:ea typeface="黑体" panose="02010609060101010101" pitchFamily="49" charset="-122"/>
            </a:endParaRPr>
          </a:p>
        </p:txBody>
      </p:sp>
      <p:sp>
        <p:nvSpPr>
          <p:cNvPr id="2" name="矩形 1"/>
          <p:cNvSpPr/>
          <p:nvPr/>
        </p:nvSpPr>
        <p:spPr>
          <a:xfrm>
            <a:off x="684212" y="1577395"/>
            <a:ext cx="7392987" cy="461665"/>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）神经网络模型参考间接自适应控制 </a:t>
            </a:r>
          </a:p>
        </p:txBody>
      </p:sp>
      <p:sp>
        <p:nvSpPr>
          <p:cNvPr id="13" name="Text Box 6"/>
          <p:cNvSpPr txBox="1">
            <a:spLocks noChangeArrowheads="1"/>
          </p:cNvSpPr>
          <p:nvPr/>
        </p:nvSpPr>
        <p:spPr bwMode="auto">
          <a:xfrm>
            <a:off x="539750" y="4797425"/>
            <a:ext cx="813593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黑体" panose="02010609060101010101" pitchFamily="49" charset="-122"/>
                <a:ea typeface="黑体" panose="02010609060101010101" pitchFamily="49" charset="-122"/>
              </a:rPr>
              <a:t>在直接自适应控制的基础上，引入了一个神经网络辨识</a:t>
            </a:r>
            <a:r>
              <a:rPr lang="zh-CN" altLang="en-US" dirty="0" smtClean="0">
                <a:latin typeface="黑体" panose="02010609060101010101" pitchFamily="49" charset="-122"/>
                <a:ea typeface="黑体" panose="02010609060101010101" pitchFamily="49" charset="-122"/>
              </a:rPr>
              <a:t>器来</a:t>
            </a:r>
            <a:r>
              <a:rPr lang="zh-CN" altLang="en-US" dirty="0">
                <a:latin typeface="黑体" panose="02010609060101010101" pitchFamily="49" charset="-122"/>
                <a:ea typeface="黑体" panose="02010609060101010101" pitchFamily="49" charset="-122"/>
              </a:rPr>
              <a:t>对被控对象的数学模型进行在线辨识，这样可以及时地将对象模型的变化传递</a:t>
            </a:r>
            <a:r>
              <a:rPr lang="zh-CN" altLang="en-US" dirty="0" smtClean="0">
                <a:latin typeface="黑体" panose="02010609060101010101" pitchFamily="49" charset="-122"/>
                <a:ea typeface="黑体" panose="02010609060101010101" pitchFamily="49" charset="-122"/>
              </a:rPr>
              <a:t>给</a:t>
            </a:r>
            <a:r>
              <a:rPr lang="zh-CN" altLang="en-US" dirty="0">
                <a:latin typeface="黑体" panose="02010609060101010101" pitchFamily="49" charset="-122"/>
                <a:ea typeface="黑体" panose="02010609060101010101" pitchFamily="49" charset="-122"/>
              </a:rPr>
              <a:t>控制器</a:t>
            </a:r>
            <a:r>
              <a:rPr lang="zh-CN" altLang="en-US" dirty="0" smtClean="0">
                <a:latin typeface="黑体" panose="02010609060101010101" pitchFamily="49" charset="-122"/>
                <a:ea typeface="黑体" panose="02010609060101010101" pitchFamily="49" charset="-122"/>
              </a:rPr>
              <a:t>，使</a:t>
            </a:r>
            <a:r>
              <a:rPr lang="zh-CN" altLang="en-US" dirty="0">
                <a:latin typeface="黑体" panose="02010609060101010101" pitchFamily="49" charset="-122"/>
                <a:ea typeface="黑体" panose="02010609060101010101" pitchFamily="49" charset="-122"/>
              </a:rPr>
              <a:t>控制器</a:t>
            </a:r>
            <a:r>
              <a:rPr lang="zh-CN" altLang="en-US" dirty="0" smtClean="0">
                <a:latin typeface="黑体" panose="02010609060101010101" pitchFamily="49" charset="-122"/>
                <a:ea typeface="黑体" panose="02010609060101010101" pitchFamily="49" charset="-122"/>
              </a:rPr>
              <a:t>可以</a:t>
            </a:r>
            <a:r>
              <a:rPr lang="zh-CN" altLang="en-US" dirty="0">
                <a:latin typeface="黑体" panose="02010609060101010101" pitchFamily="49" charset="-122"/>
                <a:ea typeface="黑体" panose="02010609060101010101" pitchFamily="49" charset="-122"/>
              </a:rPr>
              <a:t>得到及时有效的训练。 </a:t>
            </a:r>
          </a:p>
        </p:txBody>
      </p:sp>
      <p:pic>
        <p:nvPicPr>
          <p:cNvPr id="634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18" t="16796" r="33520" b="36480"/>
          <a:stretch/>
        </p:blipFill>
        <p:spPr bwMode="auto">
          <a:xfrm>
            <a:off x="2305050" y="2039060"/>
            <a:ext cx="4352925" cy="282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1B97742-B93C-4B80-A4A7-34D641450974}" type="slidenum">
              <a:rPr lang="en-US" altLang="zh-CN" smtClean="0"/>
              <a:pPr>
                <a:defRPr/>
              </a:pPr>
              <a:t>67</a:t>
            </a:fld>
            <a:r>
              <a:rPr lang="en-US" altLang="zh-CN" smtClean="0"/>
              <a:t>/71</a:t>
            </a:r>
            <a:endParaRPr lang="en-US" altLang="zh-CN" dirty="0"/>
          </a:p>
        </p:txBody>
      </p:sp>
    </p:spTree>
    <p:extLst>
      <p:ext uri="{BB962C8B-B14F-4D97-AF65-F5344CB8AC3E}">
        <p14:creationId xmlns:p14="http://schemas.microsoft.com/office/powerpoint/2010/main" val="509406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345479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神经网络自适应控制 </a:t>
            </a:r>
            <a:endParaRPr lang="zh-CN" altLang="en-US" dirty="0">
              <a:latin typeface="黑体" panose="02010609060101010101" pitchFamily="49" charset="-122"/>
              <a:ea typeface="黑体" panose="02010609060101010101" pitchFamily="49" charset="-122"/>
            </a:endParaRPr>
          </a:p>
        </p:txBody>
      </p:sp>
      <p:sp>
        <p:nvSpPr>
          <p:cNvPr id="2" name="矩形 1"/>
          <p:cNvSpPr/>
          <p:nvPr/>
        </p:nvSpPr>
        <p:spPr>
          <a:xfrm>
            <a:off x="684212" y="1577395"/>
            <a:ext cx="7392987" cy="461665"/>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3</a:t>
            </a:r>
            <a:r>
              <a:rPr lang="zh-CN" altLang="en-US"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神经网络间接</a:t>
            </a:r>
            <a:r>
              <a:rPr lang="zh-CN" altLang="en-US" dirty="0" smtClean="0">
                <a:latin typeface="黑体" panose="02010609060101010101" pitchFamily="49" charset="-122"/>
                <a:ea typeface="黑体" panose="02010609060101010101" pitchFamily="49" charset="-122"/>
              </a:rPr>
              <a:t>自校正控制</a:t>
            </a:r>
            <a:endParaRPr lang="zh-CN" altLang="en-US" dirty="0">
              <a:latin typeface="黑体" panose="02010609060101010101" pitchFamily="49" charset="-122"/>
              <a:ea typeface="黑体" panose="02010609060101010101" pitchFamily="49" charset="-122"/>
            </a:endParaRPr>
          </a:p>
        </p:txBody>
      </p:sp>
      <p:sp>
        <p:nvSpPr>
          <p:cNvPr id="10" name="Text Box 6"/>
          <p:cNvSpPr txBox="1">
            <a:spLocks noChangeArrowheads="1"/>
          </p:cNvSpPr>
          <p:nvPr/>
        </p:nvSpPr>
        <p:spPr bwMode="auto">
          <a:xfrm>
            <a:off x="604839" y="2124075"/>
            <a:ext cx="377586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latin typeface="黑体" panose="02010609060101010101" pitchFamily="49" charset="-122"/>
                <a:ea typeface="黑体" panose="02010609060101010101" pitchFamily="49" charset="-122"/>
              </a:rPr>
              <a:t>自校正调节器的目的是在控制系统参数变化的情况下，自动调整控制器参数，消除扰动的影响，以保证系统的性能指标。在这种控制方式中，</a:t>
            </a:r>
            <a:r>
              <a:rPr lang="zh-CN" altLang="en-US" dirty="0" smtClean="0">
                <a:latin typeface="黑体" panose="02010609060101010101" pitchFamily="49" charset="-122"/>
                <a:ea typeface="黑体" panose="02010609060101010101" pitchFamily="49" charset="-122"/>
              </a:rPr>
              <a:t>神经网络用作</a:t>
            </a:r>
            <a:r>
              <a:rPr lang="zh-CN" altLang="en-US" dirty="0">
                <a:latin typeface="黑体" panose="02010609060101010101" pitchFamily="49" charset="-122"/>
                <a:ea typeface="黑体" panose="02010609060101010101" pitchFamily="49" charset="-122"/>
              </a:rPr>
              <a:t>过程参数或某些非线性函数的在线估计器。 </a:t>
            </a:r>
          </a:p>
        </p:txBody>
      </p:sp>
      <p:sp>
        <p:nvSpPr>
          <p:cNvPr id="11" name="Text Box 7"/>
          <p:cNvSpPr txBox="1">
            <a:spLocks noChangeArrowheads="1"/>
          </p:cNvSpPr>
          <p:nvPr/>
        </p:nvSpPr>
        <p:spPr bwMode="auto">
          <a:xfrm>
            <a:off x="604838" y="5208679"/>
            <a:ext cx="8458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lt"/>
                <a:ea typeface="黑体" panose="02010609060101010101" pitchFamily="49" charset="-122"/>
              </a:rPr>
              <a:t>假设被控对象的模型</a:t>
            </a:r>
            <a:r>
              <a:rPr lang="zh-CN" altLang="en-US" dirty="0" smtClean="0">
                <a:latin typeface="+mn-lt"/>
                <a:ea typeface="黑体" panose="02010609060101010101" pitchFamily="49" charset="-122"/>
              </a:rPr>
              <a:t>为</a:t>
            </a:r>
            <a:r>
              <a:rPr lang="en-US" altLang="zh-CN" i="1" dirty="0" smtClean="0">
                <a:latin typeface="+mn-lt"/>
                <a:ea typeface="黑体" panose="02010609060101010101" pitchFamily="49" charset="-122"/>
              </a:rPr>
              <a:t>y</a:t>
            </a:r>
            <a:r>
              <a:rPr lang="en-US" altLang="zh-CN" i="1" baseline="-25000" dirty="0" smtClean="0">
                <a:latin typeface="+mn-lt"/>
                <a:ea typeface="黑体" panose="02010609060101010101" pitchFamily="49" charset="-122"/>
              </a:rPr>
              <a:t>k</a:t>
            </a:r>
            <a:r>
              <a:rPr lang="en-US" altLang="zh-CN" baseline="-25000" dirty="0" smtClean="0">
                <a:latin typeface="+mn-lt"/>
                <a:ea typeface="黑体" panose="02010609060101010101" pitchFamily="49" charset="-122"/>
              </a:rPr>
              <a:t>+1</a:t>
            </a:r>
            <a:r>
              <a:rPr lang="zh-CN" altLang="en-US" dirty="0">
                <a:latin typeface="+mn-lt"/>
                <a:ea typeface="黑体" panose="02010609060101010101" pitchFamily="49" charset="-122"/>
              </a:rPr>
              <a:t>＝</a:t>
            </a:r>
            <a:r>
              <a:rPr lang="en-US" altLang="zh-CN" i="1" dirty="0">
                <a:latin typeface="+mn-lt"/>
                <a:ea typeface="黑体" panose="02010609060101010101" pitchFamily="49" charset="-122"/>
              </a:rPr>
              <a:t>f</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en-US" altLang="zh-CN" i="1" dirty="0">
                <a:latin typeface="+mn-lt"/>
                <a:ea typeface="黑体" panose="02010609060101010101" pitchFamily="49" charset="-122"/>
              </a:rPr>
              <a:t>g</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en-US" altLang="zh-CN" i="1" dirty="0" err="1" smtClean="0">
                <a:latin typeface="+mn-lt"/>
                <a:ea typeface="黑体" panose="02010609060101010101" pitchFamily="49" charset="-122"/>
              </a:rPr>
              <a:t>u</a:t>
            </a:r>
            <a:r>
              <a:rPr lang="en-US" altLang="zh-CN" baseline="-25000" dirty="0" err="1" smtClean="0">
                <a:latin typeface="+mn-lt"/>
                <a:ea typeface="黑体" panose="02010609060101010101" pitchFamily="49" charset="-122"/>
              </a:rPr>
              <a:t>k</a:t>
            </a:r>
            <a:r>
              <a:rPr lang="zh-CN" altLang="en-US" dirty="0" smtClean="0">
                <a:latin typeface="+mn-lt"/>
                <a:ea typeface="黑体" panose="02010609060101010101" pitchFamily="49" charset="-122"/>
              </a:rPr>
              <a:t>则</a:t>
            </a:r>
            <a:r>
              <a:rPr lang="zh-CN" altLang="en-US" dirty="0">
                <a:latin typeface="+mn-lt"/>
                <a:ea typeface="黑体" panose="02010609060101010101" pitchFamily="49" charset="-122"/>
              </a:rPr>
              <a:t>用神经网络对非线性函数</a:t>
            </a:r>
            <a:r>
              <a:rPr lang="en-US" altLang="zh-CN" i="1" dirty="0">
                <a:latin typeface="+mn-lt"/>
                <a:ea typeface="黑体" panose="02010609060101010101" pitchFamily="49" charset="-122"/>
              </a:rPr>
              <a:t>f</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和</a:t>
            </a:r>
            <a:r>
              <a:rPr lang="en-US" altLang="zh-CN" dirty="0">
                <a:latin typeface="+mn-lt"/>
                <a:ea typeface="黑体" panose="02010609060101010101" pitchFamily="49" charset="-122"/>
              </a:rPr>
              <a:t>g(</a:t>
            </a:r>
            <a:r>
              <a:rPr lang="en-US" altLang="zh-CN"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进行辨识，假设其在线计算估计值</a:t>
            </a:r>
            <a:r>
              <a:rPr lang="en-US" altLang="zh-CN" dirty="0" err="1">
                <a:latin typeface="+mn-lt"/>
                <a:ea typeface="黑体" panose="02010609060101010101" pitchFamily="49" charset="-122"/>
              </a:rPr>
              <a:t>f</a:t>
            </a:r>
            <a:r>
              <a:rPr lang="en-US" altLang="zh-CN" baseline="-25000" dirty="0" err="1">
                <a:latin typeface="+mn-lt"/>
                <a:ea typeface="黑体" panose="02010609060101010101" pitchFamily="49" charset="-122"/>
              </a:rPr>
              <a:t>d</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和</a:t>
            </a:r>
            <a:r>
              <a:rPr lang="en-US" altLang="zh-CN" dirty="0" err="1">
                <a:latin typeface="+mn-lt"/>
                <a:ea typeface="黑体" panose="02010609060101010101" pitchFamily="49" charset="-122"/>
              </a:rPr>
              <a:t>g</a:t>
            </a:r>
            <a:r>
              <a:rPr lang="en-US" altLang="zh-CN" baseline="-25000" dirty="0" err="1">
                <a:latin typeface="+mn-lt"/>
                <a:ea typeface="黑体" panose="02010609060101010101" pitchFamily="49" charset="-122"/>
              </a:rPr>
              <a:t>d</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zh-CN" altLang="en-US" dirty="0">
                <a:latin typeface="+mn-lt"/>
                <a:ea typeface="黑体" panose="02010609060101010101" pitchFamily="49" charset="-122"/>
              </a:rPr>
              <a:t>，</a:t>
            </a:r>
            <a:r>
              <a:rPr lang="zh-CN" altLang="en-US" dirty="0" smtClean="0">
                <a:latin typeface="+mn-lt"/>
                <a:ea typeface="黑体" panose="02010609060101010101" pitchFamily="49" charset="-122"/>
              </a:rPr>
              <a:t>则控制器</a:t>
            </a:r>
            <a:r>
              <a:rPr lang="zh-CN" altLang="en-US" dirty="0">
                <a:latin typeface="+mn-lt"/>
                <a:ea typeface="黑体" panose="02010609060101010101" pitchFamily="49" charset="-122"/>
              </a:rPr>
              <a:t>的自适应控制律</a:t>
            </a:r>
            <a:r>
              <a:rPr lang="zh-CN" altLang="en-US" dirty="0" smtClean="0">
                <a:latin typeface="+mn-lt"/>
                <a:ea typeface="黑体" panose="02010609060101010101" pitchFamily="49" charset="-122"/>
              </a:rPr>
              <a:t>为</a:t>
            </a:r>
            <a:r>
              <a:rPr lang="en-US" altLang="zh-CN" i="1" dirty="0" err="1" smtClean="0">
                <a:latin typeface="+mn-lt"/>
                <a:ea typeface="黑体" panose="02010609060101010101" pitchFamily="49" charset="-122"/>
              </a:rPr>
              <a:t>u</a:t>
            </a:r>
            <a:r>
              <a:rPr lang="en-US" altLang="zh-CN" baseline="-25000" dirty="0" err="1" smtClean="0">
                <a:latin typeface="+mn-lt"/>
                <a:ea typeface="黑体" panose="02010609060101010101" pitchFamily="49" charset="-122"/>
              </a:rPr>
              <a:t>k</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d</a:t>
            </a:r>
            <a:r>
              <a:rPr lang="en-US" altLang="zh-CN" i="1" dirty="0">
                <a:latin typeface="+mn-lt"/>
                <a:ea typeface="黑体" panose="02010609060101010101" pitchFamily="49" charset="-122"/>
              </a:rPr>
              <a:t> </a:t>
            </a:r>
            <a:r>
              <a:rPr lang="en-US" altLang="zh-CN" dirty="0">
                <a:latin typeface="+mn-lt"/>
                <a:ea typeface="黑体" panose="02010609060101010101" pitchFamily="49" charset="-122"/>
              </a:rPr>
              <a:t>-</a:t>
            </a:r>
            <a:r>
              <a:rPr lang="en-US" altLang="zh-CN" dirty="0" err="1">
                <a:latin typeface="+mn-lt"/>
                <a:ea typeface="黑体" panose="02010609060101010101" pitchFamily="49" charset="-122"/>
              </a:rPr>
              <a:t>f</a:t>
            </a:r>
            <a:r>
              <a:rPr lang="en-US" altLang="zh-CN" baseline="-25000" dirty="0" err="1">
                <a:latin typeface="+mn-lt"/>
                <a:ea typeface="黑体" panose="02010609060101010101" pitchFamily="49" charset="-122"/>
              </a:rPr>
              <a:t>d</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a:latin typeface="+mn-lt"/>
                <a:ea typeface="黑体" panose="02010609060101010101" pitchFamily="49" charset="-122"/>
              </a:rPr>
              <a:t>)/</a:t>
            </a:r>
            <a:r>
              <a:rPr lang="en-US" altLang="zh-CN" dirty="0" err="1">
                <a:latin typeface="+mn-lt"/>
                <a:ea typeface="黑体" panose="02010609060101010101" pitchFamily="49" charset="-122"/>
              </a:rPr>
              <a:t>g</a:t>
            </a:r>
            <a:r>
              <a:rPr lang="en-US" altLang="zh-CN" baseline="-25000" dirty="0" err="1">
                <a:latin typeface="+mn-lt"/>
                <a:ea typeface="黑体" panose="02010609060101010101" pitchFamily="49" charset="-122"/>
              </a:rPr>
              <a:t>d</a:t>
            </a:r>
            <a:r>
              <a:rPr lang="en-US" altLang="zh-CN" dirty="0">
                <a:latin typeface="+mn-lt"/>
                <a:ea typeface="黑体" panose="02010609060101010101" pitchFamily="49" charset="-122"/>
              </a:rPr>
              <a:t>(</a:t>
            </a:r>
            <a:r>
              <a:rPr lang="en-US" altLang="zh-CN" i="1" dirty="0" err="1">
                <a:latin typeface="+mn-lt"/>
                <a:ea typeface="黑体" panose="02010609060101010101" pitchFamily="49" charset="-122"/>
              </a:rPr>
              <a:t>y</a:t>
            </a:r>
            <a:r>
              <a:rPr lang="en-US" altLang="zh-CN" baseline="-25000" dirty="0" err="1">
                <a:latin typeface="+mn-lt"/>
                <a:ea typeface="黑体" panose="02010609060101010101" pitchFamily="49" charset="-122"/>
              </a:rPr>
              <a:t>k</a:t>
            </a:r>
            <a:r>
              <a:rPr lang="en-US" altLang="zh-CN" dirty="0" smtClean="0">
                <a:latin typeface="+mn-lt"/>
                <a:ea typeface="黑体" panose="02010609060101010101" pitchFamily="49" charset="-122"/>
              </a:rPr>
              <a:t>)</a:t>
            </a:r>
            <a:r>
              <a:rPr lang="zh-CN" altLang="en-US" dirty="0" smtClean="0">
                <a:latin typeface="+mn-lt"/>
                <a:ea typeface="黑体" panose="02010609060101010101" pitchFamily="49" charset="-122"/>
              </a:rPr>
              <a:t>。</a:t>
            </a:r>
            <a:endParaRPr lang="en-US" altLang="zh-CN" dirty="0">
              <a:latin typeface="+mn-lt"/>
              <a:ea typeface="黑体" panose="02010609060101010101" pitchFamily="49" charset="-122"/>
            </a:endParaRPr>
          </a:p>
        </p:txBody>
      </p:sp>
      <p:pic>
        <p:nvPicPr>
          <p:cNvPr id="645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142" t="20309" r="34772" b="50000"/>
          <a:stretch/>
        </p:blipFill>
        <p:spPr bwMode="auto">
          <a:xfrm>
            <a:off x="4211635" y="2276314"/>
            <a:ext cx="4863589" cy="212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1B97742-B93C-4B80-A4A7-34D641450974}" type="slidenum">
              <a:rPr lang="en-US" altLang="zh-CN" smtClean="0"/>
              <a:pPr>
                <a:defRPr/>
              </a:pPr>
              <a:t>68</a:t>
            </a:fld>
            <a:r>
              <a:rPr lang="en-US" altLang="zh-CN" smtClean="0"/>
              <a:t>/71</a:t>
            </a:r>
            <a:endParaRPr lang="en-US" altLang="zh-CN" dirty="0"/>
          </a:p>
        </p:txBody>
      </p:sp>
    </p:spTree>
    <p:extLst>
      <p:ext uri="{BB962C8B-B14F-4D97-AF65-F5344CB8AC3E}">
        <p14:creationId xmlns:p14="http://schemas.microsoft.com/office/powerpoint/2010/main" val="134404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299312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a:latin typeface="黑体" panose="02010609060101010101" pitchFamily="49" charset="-122"/>
                <a:ea typeface="黑体" panose="02010609060101010101" pitchFamily="49" charset="-122"/>
              </a:rPr>
              <a:t>神经网络学习控制</a:t>
            </a:r>
          </a:p>
        </p:txBody>
      </p:sp>
      <p:pic>
        <p:nvPicPr>
          <p:cNvPr id="12" name="Picture 5" descr="6-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1628775"/>
            <a:ext cx="54006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608013" y="3865563"/>
            <a:ext cx="7848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mn-lt"/>
                <a:ea typeface="黑体" panose="02010609060101010101" pitchFamily="49" charset="-122"/>
              </a:rPr>
              <a:t>神经网络学习控制系统将神经网络与常规误差反馈控制结合起来，首先用</a:t>
            </a:r>
            <a:r>
              <a:rPr lang="en-US" altLang="zh-CN" dirty="0">
                <a:latin typeface="+mn-lt"/>
                <a:ea typeface="黑体" panose="02010609060101010101" pitchFamily="49" charset="-122"/>
              </a:rPr>
              <a:t>NN</a:t>
            </a:r>
            <a:r>
              <a:rPr lang="zh-CN" altLang="en-US" dirty="0">
                <a:latin typeface="+mn-lt"/>
                <a:ea typeface="黑体" panose="02010609060101010101" pitchFamily="49" charset="-122"/>
              </a:rPr>
              <a:t>学习对象的逆动力学模型，然后用</a:t>
            </a:r>
            <a:r>
              <a:rPr lang="en-US" altLang="zh-CN" dirty="0">
                <a:latin typeface="+mn-lt"/>
                <a:ea typeface="黑体" panose="02010609060101010101" pitchFamily="49" charset="-122"/>
              </a:rPr>
              <a:t>NN</a:t>
            </a:r>
            <a:r>
              <a:rPr lang="zh-CN" altLang="en-US" dirty="0">
                <a:latin typeface="+mn-lt"/>
                <a:ea typeface="黑体" panose="02010609060101010101" pitchFamily="49" charset="-122"/>
              </a:rPr>
              <a:t>作为前馈控制器与误差反馈控制器构成复合控制器来控制对象。系统以反馈控制器的输出作为评价函数来调节神经网络的权值。这样，在控制之初，反馈控制器的作用较强，而随着控制过程的进行，</a:t>
            </a:r>
            <a:r>
              <a:rPr lang="en-US" altLang="zh-CN" dirty="0">
                <a:latin typeface="+mn-lt"/>
                <a:ea typeface="黑体" panose="02010609060101010101" pitchFamily="49" charset="-122"/>
              </a:rPr>
              <a:t>NN</a:t>
            </a:r>
            <a:r>
              <a:rPr lang="zh-CN" altLang="en-US" dirty="0">
                <a:latin typeface="+mn-lt"/>
                <a:ea typeface="黑体" panose="02010609060101010101" pitchFamily="49" charset="-122"/>
              </a:rPr>
              <a:t>得到越来越多的学习，反馈控制器的作用越来越弱，</a:t>
            </a:r>
            <a:r>
              <a:rPr lang="en-US" altLang="zh-CN" dirty="0">
                <a:latin typeface="+mn-lt"/>
                <a:ea typeface="黑体" panose="02010609060101010101" pitchFamily="49" charset="-122"/>
              </a:rPr>
              <a:t>NN</a:t>
            </a:r>
            <a:r>
              <a:rPr lang="zh-CN" altLang="en-US" dirty="0">
                <a:latin typeface="+mn-lt"/>
                <a:ea typeface="黑体" panose="02010609060101010101" pitchFamily="49" charset="-122"/>
              </a:rPr>
              <a:t>控制器的作用越来越强。 </a:t>
            </a: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69</a:t>
            </a:fld>
            <a:r>
              <a:rPr lang="en-US" altLang="zh-CN" smtClean="0"/>
              <a:t>/71</a:t>
            </a:r>
            <a:endParaRPr lang="en-US" altLang="zh-CN" dirty="0"/>
          </a:p>
        </p:txBody>
      </p:sp>
    </p:spTree>
    <p:extLst>
      <p:ext uri="{BB962C8B-B14F-4D97-AF65-F5344CB8AC3E}">
        <p14:creationId xmlns:p14="http://schemas.microsoft.com/office/powerpoint/2010/main" val="1495416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8"/>
          <p:cNvSpPr>
            <a:spLocks noChangeArrowheads="1"/>
          </p:cNvSpPr>
          <p:nvPr/>
        </p:nvSpPr>
        <p:spPr bwMode="auto">
          <a:xfrm>
            <a:off x="592138" y="704850"/>
            <a:ext cx="77724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3600" dirty="0" smtClean="0">
                <a:solidFill>
                  <a:schemeClr val="tx2"/>
                </a:solidFill>
                <a:latin typeface="黑体" panose="02010609060101010101" pitchFamily="49" charset="-122"/>
                <a:ea typeface="黑体" panose="02010609060101010101" pitchFamily="49" charset="-122"/>
              </a:rPr>
              <a:t>第十一讲 </a:t>
            </a:r>
            <a:r>
              <a:rPr lang="zh-CN" altLang="en-US" sz="3600" dirty="0">
                <a:solidFill>
                  <a:schemeClr val="tx2"/>
                </a:solidFill>
                <a:latin typeface="黑体" panose="02010609060101010101" pitchFamily="49" charset="-122"/>
                <a:ea typeface="黑体" panose="02010609060101010101" pitchFamily="49" charset="-122"/>
              </a:rPr>
              <a:t>机器人的智能控制</a:t>
            </a:r>
            <a:r>
              <a:rPr lang="zh-CN" altLang="en-US" sz="4400" dirty="0">
                <a:solidFill>
                  <a:schemeClr val="tx2"/>
                </a:solidFill>
                <a:latin typeface="黑体" panose="02010609060101010101" pitchFamily="49" charset="-122"/>
                <a:ea typeface="黑体" panose="02010609060101010101" pitchFamily="49" charset="-122"/>
              </a:rPr>
              <a:t> </a:t>
            </a:r>
          </a:p>
        </p:txBody>
      </p:sp>
      <p:sp>
        <p:nvSpPr>
          <p:cNvPr id="9221" name="Rectangle 9"/>
          <p:cNvSpPr>
            <a:spLocks noChangeArrowheads="1"/>
          </p:cNvSpPr>
          <p:nvPr/>
        </p:nvSpPr>
        <p:spPr bwMode="auto">
          <a:xfrm>
            <a:off x="566738" y="1546225"/>
            <a:ext cx="77724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r>
              <a:rPr lang="zh-CN" altLang="en-US" sz="2800" dirty="0">
                <a:latin typeface="黑体" panose="02010609060101010101" pitchFamily="49" charset="-122"/>
                <a:ea typeface="黑体" panose="02010609060101010101" pitchFamily="49" charset="-122"/>
              </a:rPr>
              <a:t>本次课内容提要</a:t>
            </a:r>
          </a:p>
          <a:p>
            <a:pPr lvl="1" eaLnBrk="1" hangingPunct="1">
              <a:buFont typeface="Wingdings" pitchFamily="2" charset="2"/>
              <a:buChar char="Ø"/>
            </a:pPr>
            <a:r>
              <a:rPr kumimoji="0" lang="en-US" altLang="zh-CN" sz="2400" dirty="0">
                <a:latin typeface="+mn-lt"/>
                <a:ea typeface="黑体" panose="02010609060101010101" pitchFamily="49" charset="-122"/>
              </a:rPr>
              <a:t>PID</a:t>
            </a:r>
          </a:p>
          <a:p>
            <a:pPr lvl="1" eaLnBrk="1" hangingPunct="1">
              <a:buFont typeface="Wingdings" pitchFamily="2" charset="2"/>
              <a:buChar char="Ø"/>
            </a:pPr>
            <a:r>
              <a:rPr kumimoji="0" lang="zh-CN" altLang="en-US" sz="2400" dirty="0">
                <a:latin typeface="黑体" panose="02010609060101010101" pitchFamily="49" charset="-122"/>
                <a:ea typeface="黑体" panose="02010609060101010101" pitchFamily="49" charset="-122"/>
              </a:rPr>
              <a:t>变结构</a:t>
            </a:r>
            <a:endParaRPr kumimoji="0" lang="en-US" altLang="zh-CN" sz="24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kumimoji="0" lang="zh-CN" altLang="en-US" sz="2400" dirty="0">
                <a:latin typeface="黑体" panose="02010609060101010101" pitchFamily="49" charset="-122"/>
                <a:ea typeface="黑体" panose="02010609060101010101" pitchFamily="49" charset="-122"/>
              </a:rPr>
              <a:t>自适应</a:t>
            </a:r>
            <a:endParaRPr kumimoji="0" lang="en-US" altLang="zh-CN" sz="24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kumimoji="0" lang="zh-CN" altLang="en-US" sz="2400" dirty="0">
                <a:latin typeface="黑体" panose="02010609060101010101" pitchFamily="49" charset="-122"/>
                <a:ea typeface="黑体" panose="02010609060101010101" pitchFamily="49" charset="-122"/>
              </a:rPr>
              <a:t>模糊</a:t>
            </a:r>
            <a:endParaRPr kumimoji="0" lang="en-US" altLang="zh-CN" sz="24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kumimoji="0" lang="zh-CN" altLang="en-US" sz="2400" dirty="0">
                <a:latin typeface="黑体" panose="02010609060101010101" pitchFamily="49" charset="-122"/>
                <a:ea typeface="黑体" panose="02010609060101010101" pitchFamily="49" charset="-122"/>
              </a:rPr>
              <a:t>神经网络</a:t>
            </a:r>
            <a:endParaRPr lang="zh-CN" altLang="en-US" sz="2000"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7</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84213" y="260350"/>
            <a:ext cx="777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4000" kern="0" dirty="0" smtClean="0">
                <a:solidFill>
                  <a:schemeClr val="tx1"/>
                </a:solidFill>
                <a:ea typeface="黑体" pitchFamily="49" charset="-122"/>
              </a:rPr>
              <a:t>基于神经网络的控制</a:t>
            </a:r>
          </a:p>
        </p:txBody>
      </p:sp>
      <p:sp>
        <p:nvSpPr>
          <p:cNvPr id="7" name="Rectangle 4"/>
          <p:cNvSpPr>
            <a:spLocks noChangeArrowheads="1"/>
          </p:cNvSpPr>
          <p:nvPr/>
        </p:nvSpPr>
        <p:spPr bwMode="auto">
          <a:xfrm>
            <a:off x="468313" y="1158295"/>
            <a:ext cx="287450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spAutoFit/>
          </a:bodyPr>
          <a:lstStyle/>
          <a:p>
            <a:pPr marL="342900" indent="-342900">
              <a:buFont typeface="Wingdings" panose="05000000000000000000" pitchFamily="2" charset="2"/>
              <a:buChar char="n"/>
            </a:pPr>
            <a:r>
              <a:rPr lang="zh-CN" altLang="en-US" dirty="0">
                <a:latin typeface="+mn-lt"/>
                <a:ea typeface="黑体" panose="02010609060101010101" pitchFamily="49" charset="-122"/>
              </a:rPr>
              <a:t>神经网络</a:t>
            </a:r>
            <a:r>
              <a:rPr lang="en-US" altLang="zh-CN" dirty="0">
                <a:latin typeface="+mn-lt"/>
                <a:ea typeface="黑体" panose="02010609060101010101" pitchFamily="49" charset="-122"/>
              </a:rPr>
              <a:t>PID</a:t>
            </a:r>
            <a:r>
              <a:rPr lang="zh-CN" altLang="en-US" dirty="0">
                <a:latin typeface="+mn-lt"/>
                <a:ea typeface="黑体" panose="02010609060101010101" pitchFamily="49" charset="-122"/>
              </a:rPr>
              <a:t>控制</a:t>
            </a:r>
          </a:p>
        </p:txBody>
      </p:sp>
      <p:pic>
        <p:nvPicPr>
          <p:cNvPr id="6144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0841" t="5169" r="10961" b="24448"/>
          <a:stretch/>
        </p:blipFill>
        <p:spPr bwMode="auto">
          <a:xfrm>
            <a:off x="140507" y="2752049"/>
            <a:ext cx="6404621" cy="2980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208402472"/>
              </p:ext>
            </p:extLst>
          </p:nvPr>
        </p:nvGraphicFramePr>
        <p:xfrm>
          <a:off x="5180148" y="1573793"/>
          <a:ext cx="3734520" cy="2528888"/>
        </p:xfrm>
        <a:graphic>
          <a:graphicData uri="http://schemas.openxmlformats.org/presentationml/2006/ole">
            <mc:AlternateContent xmlns:mc="http://schemas.openxmlformats.org/markup-compatibility/2006">
              <mc:Choice xmlns:v="urn:schemas-microsoft-com:vml" Requires="v">
                <p:oleObj spid="_x0000_s61490" name="Image" r:id="rId4" imgW="2881098" imgH="1951220" progId="Photoshop.Image.5">
                  <p:embed/>
                </p:oleObj>
              </mc:Choice>
              <mc:Fallback>
                <p:oleObj name="Image" r:id="rId4" imgW="2881098" imgH="1951220" progId="Photoshop.Image.5">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148" y="1573793"/>
                        <a:ext cx="3734520" cy="2528888"/>
                      </a:xfrm>
                      <a:prstGeom prst="rect">
                        <a:avLst/>
                      </a:prstGeom>
                      <a:noFill/>
                      <a:ln>
                        <a:noFill/>
                      </a:ln>
                      <a:effectLst/>
                    </p:spPr>
                  </p:pic>
                </p:oleObj>
              </mc:Fallback>
            </mc:AlternateContent>
          </a:graphicData>
        </a:graphic>
      </p:graphicFrame>
      <p:sp>
        <p:nvSpPr>
          <p:cNvPr id="3" name="灯片编号占位符 2"/>
          <p:cNvSpPr>
            <a:spLocks noGrp="1"/>
          </p:cNvSpPr>
          <p:nvPr>
            <p:ph type="sldNum" sz="quarter" idx="10"/>
          </p:nvPr>
        </p:nvSpPr>
        <p:spPr/>
        <p:txBody>
          <a:bodyPr/>
          <a:lstStyle/>
          <a:p>
            <a:pPr>
              <a:defRPr/>
            </a:pPr>
            <a:fld id="{71B97742-B93C-4B80-A4A7-34D641450974}" type="slidenum">
              <a:rPr lang="en-US" altLang="zh-CN" smtClean="0"/>
              <a:pPr>
                <a:defRPr/>
              </a:pPr>
              <a:t>70</a:t>
            </a:fld>
            <a:r>
              <a:rPr lang="en-US" altLang="zh-CN" smtClean="0"/>
              <a:t>/71</a:t>
            </a:r>
            <a:endParaRPr lang="en-US" altLang="zh-CN" dirty="0"/>
          </a:p>
        </p:txBody>
      </p:sp>
    </p:spTree>
    <p:extLst>
      <p:ext uri="{BB962C8B-B14F-4D97-AF65-F5344CB8AC3E}">
        <p14:creationId xmlns:p14="http://schemas.microsoft.com/office/powerpoint/2010/main" val="9282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http://b.hiphotos.baidu.com/baike/c0%3Dbaike116%2C5%2C5%2C116%2C38/sign=2eb126f7201f95cab2f89ae4a87e145b/a5c27d1ed21b0ef4a26ebbd7d8c451da80cb3eb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15875"/>
            <a:ext cx="149383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938" y="4652963"/>
            <a:ext cx="2151062"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513" y="1906588"/>
            <a:ext cx="71897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1"/>
          <p:cNvSpPr txBox="1">
            <a:spLocks noChangeArrowheads="1"/>
          </p:cNvSpPr>
          <p:nvPr/>
        </p:nvSpPr>
        <p:spPr bwMode="auto">
          <a:xfrm>
            <a:off x="3419475" y="1881188"/>
            <a:ext cx="4824413"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en-US" altLang="zh-CN" sz="4400">
                <a:latin typeface="Comic Sans MS" pitchFamily="66" charset="0"/>
              </a:rPr>
              <a:t>Any comments, thoughts, ideas</a:t>
            </a:r>
            <a:endParaRPr lang="zh-CN" altLang="en-US" sz="4400">
              <a:latin typeface="Comic Sans MS" pitchFamily="66" charset="0"/>
            </a:endParaRPr>
          </a:p>
        </p:txBody>
      </p:sp>
      <p:sp>
        <p:nvSpPr>
          <p:cNvPr id="2" name="灯片编号占位符 1"/>
          <p:cNvSpPr>
            <a:spLocks noGrp="1"/>
          </p:cNvSpPr>
          <p:nvPr>
            <p:ph type="sldNum" sz="quarter" idx="10"/>
          </p:nvPr>
        </p:nvSpPr>
        <p:spPr/>
        <p:txBody>
          <a:bodyPr/>
          <a:lstStyle/>
          <a:p>
            <a:pPr>
              <a:defRPr/>
            </a:pPr>
            <a:fld id="{71B97742-B93C-4B80-A4A7-34D641450974}" type="slidenum">
              <a:rPr lang="en-US" altLang="zh-CN" smtClean="0"/>
              <a:pPr>
                <a:defRPr/>
              </a:pPr>
              <a:t>71</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395288" y="260350"/>
            <a:ext cx="8569325" cy="576263"/>
          </a:xfrm>
        </p:spPr>
        <p:txBody>
          <a:bodyPr/>
          <a:lstStyle/>
          <a:p>
            <a:pPr eaLnBrk="1" hangingPunct="1"/>
            <a:r>
              <a:rPr lang="en-US" altLang="zh-CN" sz="4000" smtClean="0">
                <a:solidFill>
                  <a:schemeClr val="tx1"/>
                </a:solidFill>
              </a:rPr>
              <a:t>PID</a:t>
            </a:r>
            <a:r>
              <a:rPr lang="zh-CN" altLang="en-US" sz="4000" smtClean="0">
                <a:solidFill>
                  <a:schemeClr val="tx1"/>
                </a:solidFill>
                <a:ea typeface="黑体" pitchFamily="49" charset="-122"/>
              </a:rPr>
              <a:t>控制</a:t>
            </a:r>
          </a:p>
        </p:txBody>
      </p:sp>
      <p:sp>
        <p:nvSpPr>
          <p:cNvPr id="285702" name="Text Box 6"/>
          <p:cNvSpPr txBox="1">
            <a:spLocks noChangeArrowheads="1"/>
          </p:cNvSpPr>
          <p:nvPr/>
        </p:nvSpPr>
        <p:spPr bwMode="auto">
          <a:xfrm>
            <a:off x="463550" y="4179888"/>
            <a:ext cx="8351838" cy="144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914400" indent="-457200" eaLnBrk="0" hangingPunct="0">
              <a:spcBef>
                <a:spcPct val="20000"/>
              </a:spcBef>
              <a:buChar char="–"/>
              <a:defRPr kumimoji="1" sz="2800">
                <a:solidFill>
                  <a:schemeClr val="tx1"/>
                </a:solidFill>
                <a:latin typeface="Times New Roman" pitchFamily="18" charset="0"/>
                <a:ea typeface="宋体" pitchFamily="2" charset="-122"/>
              </a:defRPr>
            </a:lvl2pPr>
            <a:lvl3pPr marL="1371600" indent="-457200" eaLnBrk="0" hangingPunct="0">
              <a:spcBef>
                <a:spcPct val="20000"/>
              </a:spcBef>
              <a:buChar char="•"/>
              <a:defRPr kumimoji="1" sz="2400">
                <a:solidFill>
                  <a:schemeClr val="tx1"/>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spcAft>
                <a:spcPct val="20000"/>
              </a:spcAft>
              <a:buFontTx/>
              <a:buNone/>
            </a:pPr>
            <a:r>
              <a:rPr kumimoji="0" lang="zh-CN" altLang="en-US" sz="2000">
                <a:ea typeface="黑体" pitchFamily="49" charset="-122"/>
              </a:rPr>
              <a:t>比例控制是一种最简单的控制方式。其控制器的输出与输入误差信号成比例关系。当仅有比例控制时系统输出存在稳态误差。</a:t>
            </a:r>
            <a:endParaRPr kumimoji="0" lang="en-US" altLang="zh-CN" sz="2000">
              <a:ea typeface="黑体" pitchFamily="49" charset="-122"/>
            </a:endParaRPr>
          </a:p>
          <a:p>
            <a:pPr eaLnBrk="1" hangingPunct="1">
              <a:spcBef>
                <a:spcPct val="0"/>
              </a:spcBef>
              <a:spcAft>
                <a:spcPct val="20000"/>
              </a:spcAft>
              <a:buFontTx/>
              <a:buNone/>
            </a:pPr>
            <a:r>
              <a:rPr kumimoji="0" lang="zh-CN" altLang="en-US" sz="2000">
                <a:ea typeface="黑体" pitchFamily="49" charset="-122"/>
              </a:rPr>
              <a:t>比例</a:t>
            </a:r>
            <a:r>
              <a:rPr kumimoji="0" lang="en-US" altLang="zh-CN" sz="2000">
                <a:ea typeface="黑体" pitchFamily="49" charset="-122"/>
              </a:rPr>
              <a:t>+</a:t>
            </a:r>
            <a:r>
              <a:rPr kumimoji="0" lang="zh-CN" altLang="en-US" sz="2000">
                <a:ea typeface="黑体" pitchFamily="49" charset="-122"/>
              </a:rPr>
              <a:t>积分（</a:t>
            </a:r>
            <a:r>
              <a:rPr kumimoji="0" lang="en-US" altLang="zh-CN" sz="2000">
                <a:ea typeface="黑体" pitchFamily="49" charset="-122"/>
              </a:rPr>
              <a:t>PI</a:t>
            </a:r>
            <a:r>
              <a:rPr kumimoji="0" lang="zh-CN" altLang="en-US" sz="2000">
                <a:ea typeface="黑体" pitchFamily="49" charset="-122"/>
              </a:rPr>
              <a:t>）控制器，可以使系统在进入稳态后无稳态误差。</a:t>
            </a:r>
            <a:endParaRPr kumimoji="0" lang="en-US" altLang="zh-CN" sz="2000">
              <a:ea typeface="黑体" pitchFamily="49" charset="-122"/>
            </a:endParaRPr>
          </a:p>
          <a:p>
            <a:pPr eaLnBrk="1" hangingPunct="1">
              <a:spcBef>
                <a:spcPct val="0"/>
              </a:spcBef>
              <a:spcAft>
                <a:spcPct val="20000"/>
              </a:spcAft>
              <a:buFontTx/>
              <a:buNone/>
            </a:pPr>
            <a:r>
              <a:rPr kumimoji="0" lang="zh-CN" altLang="en-US" sz="2000">
                <a:ea typeface="黑体" pitchFamily="49" charset="-122"/>
              </a:rPr>
              <a:t>比例</a:t>
            </a:r>
            <a:r>
              <a:rPr kumimoji="0" lang="en-US" altLang="zh-CN" sz="2000">
                <a:ea typeface="黑体" pitchFamily="49" charset="-122"/>
              </a:rPr>
              <a:t>+</a:t>
            </a:r>
            <a:r>
              <a:rPr kumimoji="0" lang="zh-CN" altLang="en-US" sz="2000">
                <a:ea typeface="黑体" pitchFamily="49" charset="-122"/>
              </a:rPr>
              <a:t>微分（</a:t>
            </a:r>
            <a:r>
              <a:rPr kumimoji="0" lang="en-US" altLang="zh-CN" sz="2000">
                <a:ea typeface="黑体" pitchFamily="49" charset="-122"/>
              </a:rPr>
              <a:t>PD</a:t>
            </a:r>
            <a:r>
              <a:rPr kumimoji="0" lang="zh-CN" altLang="en-US" sz="2000">
                <a:ea typeface="黑体" pitchFamily="49" charset="-122"/>
              </a:rPr>
              <a:t>）控制器能改善系统在调节过程中的动态特性。</a:t>
            </a:r>
          </a:p>
        </p:txBody>
      </p:sp>
      <p:pic>
        <p:nvPicPr>
          <p:cNvPr id="10245" name="Picture 15"/>
          <p:cNvPicPr>
            <a:picLocks noChangeAspect="1" noChangeArrowheads="1"/>
          </p:cNvPicPr>
          <p:nvPr/>
        </p:nvPicPr>
        <p:blipFill>
          <a:blip r:embed="rId2">
            <a:extLst>
              <a:ext uri="{28A0092B-C50C-407E-A947-70E740481C1C}">
                <a14:useLocalDpi xmlns:a14="http://schemas.microsoft.com/office/drawing/2010/main" val="0"/>
              </a:ext>
            </a:extLst>
          </a:blip>
          <a:srcRect t="6761" r="80556" b="86478"/>
          <a:stretch>
            <a:fillRect/>
          </a:stretch>
        </p:blipFill>
        <p:spPr bwMode="auto">
          <a:xfrm>
            <a:off x="2568575" y="1477963"/>
            <a:ext cx="35560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16"/>
          <p:cNvPicPr>
            <a:picLocks noChangeAspect="1" noChangeArrowheads="1"/>
          </p:cNvPicPr>
          <p:nvPr/>
        </p:nvPicPr>
        <p:blipFill>
          <a:blip r:embed="rId3">
            <a:extLst>
              <a:ext uri="{28A0092B-C50C-407E-A947-70E740481C1C}">
                <a14:useLocalDpi xmlns:a14="http://schemas.microsoft.com/office/drawing/2010/main" val="0"/>
              </a:ext>
            </a:extLst>
          </a:blip>
          <a:srcRect t="6490" r="48808" b="59196"/>
          <a:stretch>
            <a:fillRect/>
          </a:stretch>
        </p:blipFill>
        <p:spPr bwMode="auto">
          <a:xfrm>
            <a:off x="1846263" y="2281238"/>
            <a:ext cx="499903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 Box 6"/>
          <p:cNvSpPr txBox="1">
            <a:spLocks noChangeArrowheads="1"/>
          </p:cNvSpPr>
          <p:nvPr/>
        </p:nvSpPr>
        <p:spPr bwMode="auto">
          <a:xfrm>
            <a:off x="547688" y="971550"/>
            <a:ext cx="83518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914400" indent="-457200" eaLnBrk="0" hangingPunct="0">
              <a:spcBef>
                <a:spcPct val="20000"/>
              </a:spcBef>
              <a:buChar char="–"/>
              <a:defRPr kumimoji="1" sz="2800">
                <a:solidFill>
                  <a:schemeClr val="tx1"/>
                </a:solidFill>
                <a:latin typeface="Times New Roman" pitchFamily="18" charset="0"/>
                <a:ea typeface="宋体" pitchFamily="2" charset="-122"/>
              </a:defRPr>
            </a:lvl2pPr>
            <a:lvl3pPr marL="1371600" indent="-457200" eaLnBrk="0" hangingPunct="0">
              <a:spcBef>
                <a:spcPct val="20000"/>
              </a:spcBef>
              <a:buChar char="•"/>
              <a:defRPr kumimoji="1" sz="2400">
                <a:solidFill>
                  <a:schemeClr val="tx1"/>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spcAft>
                <a:spcPct val="20000"/>
              </a:spcAft>
              <a:buFontTx/>
              <a:buNone/>
            </a:pPr>
            <a:r>
              <a:rPr kumimoji="0" lang="zh-CN" altLang="en-US" sz="2000">
                <a:ea typeface="黑体" pitchFamily="49" charset="-122"/>
              </a:rPr>
              <a:t>控制器形式</a:t>
            </a:r>
          </a:p>
        </p:txBody>
      </p:sp>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8</a:t>
            </a:fld>
            <a:r>
              <a:rPr lang="en-US" altLang="zh-CN" smtClean="0"/>
              <a:t>/71</a:t>
            </a:r>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395288" y="260350"/>
            <a:ext cx="8569325" cy="576263"/>
          </a:xfrm>
        </p:spPr>
        <p:txBody>
          <a:bodyPr/>
          <a:lstStyle/>
          <a:p>
            <a:pPr eaLnBrk="1" hangingPunct="1"/>
            <a:r>
              <a:rPr lang="en-US" altLang="zh-CN" sz="4000" smtClean="0">
                <a:solidFill>
                  <a:schemeClr val="tx1"/>
                </a:solidFill>
              </a:rPr>
              <a:t>PID</a:t>
            </a:r>
            <a:r>
              <a:rPr lang="zh-CN" altLang="en-US" sz="4000" smtClean="0">
                <a:solidFill>
                  <a:schemeClr val="tx1"/>
                </a:solidFill>
                <a:ea typeface="黑体" pitchFamily="49" charset="-122"/>
              </a:rPr>
              <a:t>控制</a:t>
            </a:r>
          </a:p>
        </p:txBody>
      </p:sp>
      <p:sp>
        <p:nvSpPr>
          <p:cNvPr id="11268" name="Rectangle 3"/>
          <p:cNvSpPr>
            <a:spLocks noGrp="1" noChangeArrowheads="1"/>
          </p:cNvSpPr>
          <p:nvPr>
            <p:ph type="body" sz="half" idx="1"/>
          </p:nvPr>
        </p:nvSpPr>
        <p:spPr>
          <a:xfrm>
            <a:off x="250825" y="908050"/>
            <a:ext cx="8281988" cy="4464050"/>
          </a:xfrm>
        </p:spPr>
        <p:txBody>
          <a:bodyPr/>
          <a:lstStyle/>
          <a:p>
            <a:pPr eaLnBrk="1" hangingPunct="1">
              <a:buClr>
                <a:schemeClr val="accent2"/>
              </a:buClr>
              <a:buSzPct val="70000"/>
              <a:buFont typeface="Wingdings" pitchFamily="2" charset="2"/>
              <a:buChar char="Ø"/>
            </a:pPr>
            <a:r>
              <a:rPr lang="en-US" altLang="zh-CN" sz="2400" b="1" smtClean="0">
                <a:ea typeface="黑体" pitchFamily="49" charset="-122"/>
              </a:rPr>
              <a:t>PID</a:t>
            </a:r>
            <a:r>
              <a:rPr lang="zh-CN" altLang="en-US" sz="2400" b="1" smtClean="0">
                <a:ea typeface="黑体" pitchFamily="49" charset="-122"/>
              </a:rPr>
              <a:t>参数的整定</a:t>
            </a:r>
          </a:p>
          <a:p>
            <a:pPr lvl="1" eaLnBrk="1" hangingPunct="1">
              <a:buClr>
                <a:srgbClr val="FF0000"/>
              </a:buClr>
              <a:buSzPct val="70000"/>
              <a:buFont typeface="Wingdings" pitchFamily="2" charset="2"/>
              <a:buChar char="ü"/>
            </a:pPr>
            <a:r>
              <a:rPr lang="zh-CN" altLang="en-US" sz="2400" b="1" smtClean="0">
                <a:solidFill>
                  <a:srgbClr val="FF0000"/>
                </a:solidFill>
                <a:ea typeface="黑体" pitchFamily="49" charset="-122"/>
              </a:rPr>
              <a:t>实验凑试法</a:t>
            </a:r>
          </a:p>
          <a:p>
            <a:pPr lvl="1" eaLnBrk="1" hangingPunct="1">
              <a:buClr>
                <a:srgbClr val="FF0000"/>
              </a:buClr>
              <a:buSzPct val="70000"/>
              <a:buFont typeface="Wingdings" pitchFamily="2" charset="2"/>
              <a:buChar char="ü"/>
            </a:pPr>
            <a:endParaRPr lang="zh-CN" altLang="en-US" sz="2400" b="1" smtClean="0">
              <a:ea typeface="黑体" pitchFamily="49" charset="-122"/>
            </a:endParaRPr>
          </a:p>
          <a:p>
            <a:pPr lvl="1" eaLnBrk="1" hangingPunct="1">
              <a:buClr>
                <a:srgbClr val="FF0000"/>
              </a:buClr>
              <a:buSzPct val="70000"/>
              <a:buFont typeface="Wingdings" pitchFamily="2" charset="2"/>
              <a:buChar char="ü"/>
            </a:pPr>
            <a:endParaRPr lang="zh-CN" altLang="en-US" sz="2400" b="1" smtClean="0">
              <a:ea typeface="黑体" pitchFamily="49" charset="-122"/>
            </a:endParaRPr>
          </a:p>
          <a:p>
            <a:pPr lvl="1" eaLnBrk="1" hangingPunct="1">
              <a:buClr>
                <a:srgbClr val="FF0000"/>
              </a:buClr>
              <a:buSzPct val="70000"/>
              <a:buFont typeface="Wingdings" pitchFamily="2" charset="2"/>
              <a:buChar char="ü"/>
            </a:pPr>
            <a:endParaRPr lang="zh-CN" altLang="en-US" sz="2400" b="1" smtClean="0">
              <a:ea typeface="黑体" pitchFamily="49" charset="-122"/>
            </a:endParaRPr>
          </a:p>
          <a:p>
            <a:pPr lvl="1" eaLnBrk="1" hangingPunct="1">
              <a:buClr>
                <a:srgbClr val="FF0000"/>
              </a:buClr>
              <a:buSzPct val="70000"/>
              <a:buFont typeface="Wingdings" pitchFamily="2" charset="2"/>
              <a:buChar char="ü"/>
            </a:pPr>
            <a:endParaRPr lang="zh-CN" altLang="en-US" sz="2400" b="1" smtClean="0">
              <a:ea typeface="黑体" pitchFamily="49" charset="-122"/>
            </a:endParaRPr>
          </a:p>
          <a:p>
            <a:pPr lvl="1" eaLnBrk="1" hangingPunct="1">
              <a:buClr>
                <a:srgbClr val="FF0000"/>
              </a:buClr>
              <a:buSzPct val="70000"/>
              <a:buFont typeface="Wingdings" pitchFamily="2" charset="2"/>
              <a:buChar char="ü"/>
            </a:pPr>
            <a:endParaRPr lang="zh-CN" altLang="en-US" sz="2400" b="1" smtClean="0">
              <a:ea typeface="黑体" pitchFamily="49" charset="-122"/>
            </a:endParaRPr>
          </a:p>
          <a:p>
            <a:pPr lvl="1" eaLnBrk="1" hangingPunct="1">
              <a:buClr>
                <a:srgbClr val="FF0000"/>
              </a:buClr>
              <a:buSzPct val="70000"/>
              <a:buFont typeface="Wingdings" pitchFamily="2" charset="2"/>
              <a:buChar char="ü"/>
            </a:pPr>
            <a:endParaRPr lang="zh-CN" altLang="en-US" sz="2400" b="1" smtClean="0">
              <a:ea typeface="黑体" pitchFamily="49" charset="-122"/>
            </a:endParaRPr>
          </a:p>
          <a:p>
            <a:pPr lvl="1" eaLnBrk="1" hangingPunct="1">
              <a:buClr>
                <a:srgbClr val="FF0000"/>
              </a:buClr>
              <a:buSzPct val="70000"/>
              <a:buFont typeface="Wingdings" pitchFamily="2" charset="2"/>
              <a:buChar char="ü"/>
            </a:pPr>
            <a:r>
              <a:rPr lang="en-US" altLang="zh-CN" sz="2400" b="1" smtClean="0">
                <a:solidFill>
                  <a:srgbClr val="FF0000"/>
                </a:solidFill>
                <a:ea typeface="黑体" pitchFamily="49" charset="-122"/>
              </a:rPr>
              <a:t>Ziegler-Nichols</a:t>
            </a:r>
            <a:r>
              <a:rPr lang="zh-CN" altLang="en-US" sz="2400" b="1" smtClean="0">
                <a:solidFill>
                  <a:srgbClr val="FF0000"/>
                </a:solidFill>
                <a:ea typeface="黑体" pitchFamily="49" charset="-122"/>
              </a:rPr>
              <a:t>法</a:t>
            </a:r>
          </a:p>
        </p:txBody>
      </p:sp>
      <p:sp>
        <p:nvSpPr>
          <p:cNvPr id="11269" name="Rectangle 4"/>
          <p:cNvSpPr>
            <a:spLocks noChangeArrowheads="1"/>
          </p:cNvSpPr>
          <p:nvPr/>
        </p:nvSpPr>
        <p:spPr bwMode="auto">
          <a:xfrm>
            <a:off x="0"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285701" name="Text Box 5"/>
          <p:cNvSpPr txBox="1">
            <a:spLocks noChangeArrowheads="1"/>
          </p:cNvSpPr>
          <p:nvPr/>
        </p:nvSpPr>
        <p:spPr bwMode="auto">
          <a:xfrm>
            <a:off x="323850" y="1773238"/>
            <a:ext cx="8569325"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har char="•"/>
              <a:defRPr kumimoji="1" sz="3200">
                <a:solidFill>
                  <a:schemeClr val="tx1"/>
                </a:solidFill>
                <a:latin typeface="Times New Roman" pitchFamily="18" charset="0"/>
                <a:ea typeface="宋体" pitchFamily="2" charset="-122"/>
              </a:defRPr>
            </a:lvl1pPr>
            <a:lvl2pPr marL="914400" indent="-457200" eaLnBrk="0" hangingPunct="0">
              <a:spcBef>
                <a:spcPct val="20000"/>
              </a:spcBef>
              <a:buChar char="–"/>
              <a:defRPr kumimoji="1" sz="2800">
                <a:solidFill>
                  <a:schemeClr val="tx1"/>
                </a:solidFill>
                <a:latin typeface="Times New Roman" pitchFamily="18" charset="0"/>
                <a:ea typeface="宋体" pitchFamily="2" charset="-122"/>
              </a:defRPr>
            </a:lvl2pPr>
            <a:lvl3pPr marL="1371600" indent="-457200" eaLnBrk="0" hangingPunct="0">
              <a:spcBef>
                <a:spcPct val="20000"/>
              </a:spcBef>
              <a:buChar char="•"/>
              <a:defRPr kumimoji="1" sz="2400">
                <a:solidFill>
                  <a:schemeClr val="tx1"/>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spcAft>
                <a:spcPct val="20000"/>
              </a:spcAft>
              <a:buFontTx/>
              <a:buNone/>
            </a:pPr>
            <a:r>
              <a:rPr kumimoji="0" lang="zh-CN" altLang="en-US" sz="2000" dirty="0">
                <a:ea typeface="黑体" pitchFamily="49" charset="-122"/>
              </a:rPr>
              <a:t>通过闭环运行或模拟，观察系统的响应曲线，然后根据各参数对系统的影响，反复凑试参数，直至出现满意的响应，从而确定</a:t>
            </a:r>
            <a:r>
              <a:rPr kumimoji="0" lang="en-US" altLang="zh-CN" sz="2000" dirty="0">
                <a:ea typeface="黑体" pitchFamily="49" charset="-122"/>
              </a:rPr>
              <a:t>PID</a:t>
            </a:r>
            <a:r>
              <a:rPr kumimoji="0" lang="zh-CN" altLang="en-US" sz="2000" dirty="0">
                <a:ea typeface="黑体" pitchFamily="49" charset="-122"/>
              </a:rPr>
              <a:t>控制参数。 </a:t>
            </a:r>
          </a:p>
          <a:p>
            <a:pPr eaLnBrk="1" hangingPunct="1">
              <a:spcBef>
                <a:spcPct val="0"/>
              </a:spcBef>
              <a:spcAft>
                <a:spcPct val="20000"/>
              </a:spcAft>
            </a:pPr>
            <a:r>
              <a:rPr kumimoji="0" lang="zh-CN" altLang="en-US" sz="2000" dirty="0">
                <a:ea typeface="黑体" pitchFamily="49" charset="-122"/>
              </a:rPr>
              <a:t>整定比例环节：</a:t>
            </a:r>
            <a:r>
              <a:rPr kumimoji="0" lang="en-US" altLang="zh-CN" sz="2000" i="1" dirty="0" err="1">
                <a:ea typeface="黑体" pitchFamily="49" charset="-122"/>
              </a:rPr>
              <a:t>k</a:t>
            </a:r>
            <a:r>
              <a:rPr kumimoji="0" lang="en-US" altLang="zh-CN" sz="2000" i="1" baseline="-25000" dirty="0" err="1">
                <a:ea typeface="黑体" pitchFamily="49" charset="-122"/>
              </a:rPr>
              <a:t>p</a:t>
            </a:r>
            <a:r>
              <a:rPr kumimoji="0" lang="zh-CN" altLang="en-US" sz="2000" dirty="0">
                <a:ea typeface="黑体" pitchFamily="49" charset="-122"/>
              </a:rPr>
              <a:t>由小到大变化</a:t>
            </a:r>
            <a:r>
              <a:rPr kumimoji="0" lang="en-US" altLang="zh-CN" sz="2000" dirty="0">
                <a:ea typeface="黑体" pitchFamily="49" charset="-122"/>
              </a:rPr>
              <a:t>, </a:t>
            </a:r>
            <a:r>
              <a:rPr kumimoji="0" lang="zh-CN" altLang="en-US" sz="2000" dirty="0">
                <a:ea typeface="黑体" pitchFamily="49" charset="-122"/>
              </a:rPr>
              <a:t>直至得到反应快、超调小的响应曲线</a:t>
            </a:r>
          </a:p>
          <a:p>
            <a:pPr eaLnBrk="1" hangingPunct="1">
              <a:spcBef>
                <a:spcPct val="0"/>
              </a:spcBef>
              <a:spcAft>
                <a:spcPct val="20000"/>
              </a:spcAft>
            </a:pPr>
            <a:r>
              <a:rPr kumimoji="0" lang="zh-CN" altLang="en-US" sz="2000" dirty="0">
                <a:ea typeface="黑体" pitchFamily="49" charset="-122"/>
              </a:rPr>
              <a:t>整定积分环节：先将步骤</a:t>
            </a:r>
            <a:r>
              <a:rPr kumimoji="0" lang="en-US" altLang="zh-CN" sz="2000" dirty="0">
                <a:ea typeface="黑体" pitchFamily="49" charset="-122"/>
              </a:rPr>
              <a:t>(1)</a:t>
            </a:r>
            <a:r>
              <a:rPr kumimoji="0" lang="zh-CN" altLang="en-US" sz="2000" dirty="0">
                <a:ea typeface="黑体" pitchFamily="49" charset="-122"/>
              </a:rPr>
              <a:t>中选择的比例系数减小为原来的</a:t>
            </a:r>
            <a:r>
              <a:rPr kumimoji="0" lang="en-US" altLang="zh-CN" sz="2000" dirty="0">
                <a:ea typeface="黑体" pitchFamily="49" charset="-122"/>
              </a:rPr>
              <a:t>50</a:t>
            </a:r>
            <a:r>
              <a:rPr kumimoji="0" lang="zh-CN" altLang="en-US" sz="2000" dirty="0">
                <a:ea typeface="黑体" pitchFamily="49" charset="-122"/>
              </a:rPr>
              <a:t>～</a:t>
            </a:r>
            <a:r>
              <a:rPr kumimoji="0" lang="en-US" altLang="zh-CN" sz="2000" dirty="0">
                <a:ea typeface="黑体" pitchFamily="49" charset="-122"/>
              </a:rPr>
              <a:t>80</a:t>
            </a:r>
            <a:r>
              <a:rPr kumimoji="0" lang="zh-CN" altLang="en-US" sz="2000" dirty="0">
                <a:ea typeface="黑体" pitchFamily="49" charset="-122"/>
              </a:rPr>
              <a:t>％，再将积分时间置一个较大值，观测响应曲线。然后减小积分时间，加大积分作用，并相应调整比例系数，反复试凑直到满意。</a:t>
            </a:r>
          </a:p>
          <a:p>
            <a:pPr eaLnBrk="1" hangingPunct="1">
              <a:spcBef>
                <a:spcPct val="0"/>
              </a:spcBef>
              <a:spcAft>
                <a:spcPct val="20000"/>
              </a:spcAft>
            </a:pPr>
            <a:r>
              <a:rPr kumimoji="0" lang="zh-CN" altLang="en-US" sz="2000" dirty="0">
                <a:ea typeface="黑体" pitchFamily="49" charset="-122"/>
              </a:rPr>
              <a:t>整定微分环节：先置微分时间</a:t>
            </a:r>
            <a:r>
              <a:rPr kumimoji="0" lang="en-US" altLang="zh-CN" sz="2000" i="1" dirty="0">
                <a:ea typeface="黑体" pitchFamily="49" charset="-122"/>
              </a:rPr>
              <a:t>T</a:t>
            </a:r>
            <a:r>
              <a:rPr kumimoji="0" lang="en-US" altLang="zh-CN" sz="2000" i="1" baseline="-25000" dirty="0">
                <a:ea typeface="黑体" pitchFamily="49" charset="-122"/>
              </a:rPr>
              <a:t>D</a:t>
            </a:r>
            <a:r>
              <a:rPr kumimoji="0" lang="en-US" altLang="zh-CN" sz="2000" dirty="0">
                <a:ea typeface="黑体" pitchFamily="49" charset="-122"/>
              </a:rPr>
              <a:t>=0</a:t>
            </a:r>
            <a:r>
              <a:rPr kumimoji="0" lang="zh-CN" altLang="en-US" sz="2000" dirty="0">
                <a:ea typeface="黑体" pitchFamily="49" charset="-122"/>
              </a:rPr>
              <a:t>，逐渐加大</a:t>
            </a:r>
            <a:r>
              <a:rPr kumimoji="0" lang="en-US" altLang="zh-CN" sz="2000" i="1" dirty="0">
                <a:ea typeface="黑体" pitchFamily="49" charset="-122"/>
              </a:rPr>
              <a:t>T</a:t>
            </a:r>
            <a:r>
              <a:rPr kumimoji="0" lang="en-US" altLang="zh-CN" sz="2000" i="1" baseline="-25000" dirty="0">
                <a:ea typeface="黑体" pitchFamily="49" charset="-122"/>
              </a:rPr>
              <a:t>D</a:t>
            </a:r>
            <a:r>
              <a:rPr kumimoji="0" lang="zh-CN" altLang="en-US" sz="2000" dirty="0">
                <a:ea typeface="黑体" pitchFamily="49" charset="-122"/>
              </a:rPr>
              <a:t>，同时相应地改变比例系数和积分时间，反复试凑直到获得满意的控制效果和</a:t>
            </a:r>
            <a:r>
              <a:rPr kumimoji="0" lang="en-US" altLang="zh-CN" sz="2000" dirty="0">
                <a:ea typeface="黑体" pitchFamily="49" charset="-122"/>
              </a:rPr>
              <a:t>PID</a:t>
            </a:r>
            <a:r>
              <a:rPr kumimoji="0" lang="zh-CN" altLang="en-US" sz="2000" dirty="0">
                <a:ea typeface="黑体" pitchFamily="49" charset="-122"/>
              </a:rPr>
              <a:t>控制参数。   </a:t>
            </a:r>
          </a:p>
        </p:txBody>
      </p:sp>
      <p:sp>
        <p:nvSpPr>
          <p:cNvPr id="285702" name="Text Box 6"/>
          <p:cNvSpPr txBox="1">
            <a:spLocks noChangeArrowheads="1"/>
          </p:cNvSpPr>
          <p:nvPr/>
        </p:nvSpPr>
        <p:spPr bwMode="auto">
          <a:xfrm>
            <a:off x="468313" y="4941888"/>
            <a:ext cx="8351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har char="•"/>
              <a:defRPr kumimoji="1" sz="3200">
                <a:solidFill>
                  <a:schemeClr val="tx1"/>
                </a:solidFill>
                <a:latin typeface="Times New Roman" pitchFamily="18" charset="0"/>
                <a:ea typeface="宋体" pitchFamily="2" charset="-122"/>
              </a:defRPr>
            </a:lvl1pPr>
            <a:lvl2pPr marL="914400" indent="-457200" eaLnBrk="0" hangingPunct="0">
              <a:spcBef>
                <a:spcPct val="20000"/>
              </a:spcBef>
              <a:buChar char="–"/>
              <a:defRPr kumimoji="1" sz="2800">
                <a:solidFill>
                  <a:schemeClr val="tx1"/>
                </a:solidFill>
                <a:latin typeface="Times New Roman" pitchFamily="18" charset="0"/>
                <a:ea typeface="宋体" pitchFamily="2" charset="-122"/>
              </a:defRPr>
            </a:lvl2pPr>
            <a:lvl3pPr marL="1371600" indent="-457200" eaLnBrk="0" hangingPunct="0">
              <a:spcBef>
                <a:spcPct val="20000"/>
              </a:spcBef>
              <a:buChar char="•"/>
              <a:defRPr kumimoji="1" sz="2400">
                <a:solidFill>
                  <a:schemeClr val="tx1"/>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spcAft>
                <a:spcPct val="20000"/>
              </a:spcAft>
              <a:buFontTx/>
              <a:buNone/>
            </a:pPr>
            <a:r>
              <a:rPr kumimoji="0" lang="zh-CN" altLang="en-US" sz="2000">
                <a:ea typeface="黑体" pitchFamily="49" charset="-122"/>
              </a:rPr>
              <a:t>将</a:t>
            </a:r>
            <a:r>
              <a:rPr kumimoji="0" lang="en-US" altLang="zh-CN" sz="2000" i="1">
                <a:ea typeface="黑体" pitchFamily="49" charset="-122"/>
              </a:rPr>
              <a:t>k</a:t>
            </a:r>
            <a:r>
              <a:rPr kumimoji="0" lang="en-US" altLang="zh-CN" sz="2000" i="1" baseline="-25000">
                <a:ea typeface="黑体" pitchFamily="49" charset="-122"/>
              </a:rPr>
              <a:t>D</a:t>
            </a:r>
            <a:r>
              <a:rPr kumimoji="0" lang="zh-CN" altLang="en-US" sz="2000">
                <a:ea typeface="黑体" pitchFamily="49" charset="-122"/>
              </a:rPr>
              <a:t>和</a:t>
            </a:r>
            <a:r>
              <a:rPr kumimoji="0" lang="en-US" altLang="zh-CN" sz="2000" i="1">
                <a:ea typeface="黑体" pitchFamily="49" charset="-122"/>
              </a:rPr>
              <a:t>k</a:t>
            </a:r>
            <a:r>
              <a:rPr kumimoji="0" lang="en-US" altLang="zh-CN" sz="2000" i="1" baseline="-25000">
                <a:ea typeface="黑体" pitchFamily="49" charset="-122"/>
              </a:rPr>
              <a:t>I</a:t>
            </a:r>
            <a:r>
              <a:rPr kumimoji="0" lang="zh-CN" altLang="en-US" sz="2000">
                <a:ea typeface="黑体" pitchFamily="49" charset="-122"/>
              </a:rPr>
              <a:t>置为</a:t>
            </a:r>
            <a:r>
              <a:rPr kumimoji="0" lang="en-US" altLang="zh-CN" sz="2000">
                <a:ea typeface="黑体" pitchFamily="49" charset="-122"/>
              </a:rPr>
              <a:t>0</a:t>
            </a:r>
            <a:r>
              <a:rPr kumimoji="0" lang="zh-CN" altLang="en-US" sz="2000">
                <a:ea typeface="黑体" pitchFamily="49" charset="-122"/>
              </a:rPr>
              <a:t>，增加</a:t>
            </a:r>
            <a:r>
              <a:rPr kumimoji="0" lang="en-US" altLang="zh-CN" sz="2000" i="1"/>
              <a:t>k</a:t>
            </a:r>
            <a:r>
              <a:rPr kumimoji="0" lang="en-US" altLang="zh-CN" sz="2000" i="1" baseline="-25000"/>
              <a:t>p</a:t>
            </a:r>
            <a:r>
              <a:rPr kumimoji="0" lang="zh-CN" altLang="en-US" sz="2000">
                <a:ea typeface="黑体" pitchFamily="49" charset="-122"/>
              </a:rPr>
              <a:t>直到系统开始振荡，将此时的</a:t>
            </a:r>
            <a:r>
              <a:rPr kumimoji="0" lang="en-US" altLang="zh-CN" sz="2000" i="1"/>
              <a:t>k</a:t>
            </a:r>
            <a:r>
              <a:rPr kumimoji="0" lang="en-US" altLang="zh-CN" sz="2000" i="1" baseline="-25000"/>
              <a:t>p</a:t>
            </a:r>
            <a:r>
              <a:rPr kumimoji="0" lang="zh-CN" altLang="en-US" sz="2000">
                <a:ea typeface="黑体" pitchFamily="49" charset="-122"/>
              </a:rPr>
              <a:t>记为</a:t>
            </a:r>
            <a:r>
              <a:rPr kumimoji="0" lang="en-US" altLang="zh-CN" sz="2000" i="1">
                <a:ea typeface="黑体" pitchFamily="49" charset="-122"/>
              </a:rPr>
              <a:t>k</a:t>
            </a:r>
            <a:r>
              <a:rPr kumimoji="0" lang="en-US" altLang="zh-CN" sz="2000" i="1" baseline="-25000">
                <a:ea typeface="黑体" pitchFamily="49" charset="-122"/>
              </a:rPr>
              <a:t>m</a:t>
            </a:r>
            <a:r>
              <a:rPr kumimoji="0" lang="zh-CN" altLang="en-US" sz="2000">
                <a:ea typeface="黑体" pitchFamily="49" charset="-122"/>
              </a:rPr>
              <a:t>，振荡频率记为</a:t>
            </a:r>
            <a:r>
              <a:rPr kumimoji="0" lang="zh-CN" altLang="en-US" sz="2000" i="1">
                <a:ea typeface="黑体" pitchFamily="49" charset="-122"/>
                <a:sym typeface="Symbol" pitchFamily="18" charset="2"/>
              </a:rPr>
              <a:t></a:t>
            </a:r>
            <a:r>
              <a:rPr kumimoji="0" lang="en-US" altLang="zh-CN" sz="2000" i="1" baseline="-25000">
                <a:ea typeface="黑体" pitchFamily="49" charset="-122"/>
              </a:rPr>
              <a:t>m</a:t>
            </a:r>
            <a:r>
              <a:rPr kumimoji="0" lang="zh-CN" altLang="en-US" sz="2000">
                <a:ea typeface="黑体" pitchFamily="49" charset="-122"/>
              </a:rPr>
              <a:t>。按照下式选择</a:t>
            </a:r>
            <a:r>
              <a:rPr kumimoji="0" lang="en-US" altLang="zh-CN" sz="2000">
                <a:ea typeface="黑体" pitchFamily="49" charset="-122"/>
              </a:rPr>
              <a:t>PID</a:t>
            </a:r>
            <a:r>
              <a:rPr kumimoji="0" lang="zh-CN" altLang="en-US" sz="2000">
                <a:ea typeface="黑体" pitchFamily="49" charset="-122"/>
              </a:rPr>
              <a:t>参数。</a:t>
            </a:r>
          </a:p>
        </p:txBody>
      </p:sp>
      <p:sp>
        <p:nvSpPr>
          <p:cNvPr id="11272" name="Rectangle 7"/>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aphicFrame>
        <p:nvGraphicFramePr>
          <p:cNvPr id="11273" name="Object 8"/>
          <p:cNvGraphicFramePr>
            <a:graphicFrameLocks noChangeAspect="1"/>
          </p:cNvGraphicFramePr>
          <p:nvPr/>
        </p:nvGraphicFramePr>
        <p:xfrm>
          <a:off x="971550" y="5805488"/>
          <a:ext cx="4124325" cy="368300"/>
        </p:xfrm>
        <a:graphic>
          <a:graphicData uri="http://schemas.openxmlformats.org/presentationml/2006/ole">
            <mc:AlternateContent xmlns:mc="http://schemas.openxmlformats.org/markup-compatibility/2006">
              <mc:Choice xmlns:v="urn:schemas-microsoft-com:vml" Requires="v">
                <p:oleObj spid="_x0000_s11360" name="公式" r:id="rId3" imgW="2578100" imgH="228600" progId="Equation.3">
                  <p:embed/>
                </p:oleObj>
              </mc:Choice>
              <mc:Fallback>
                <p:oleObj name="公式" r:id="rId3" imgW="2578100" imgH="2286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805488"/>
                        <a:ext cx="412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fld id="{AEA22917-BFDF-42F4-8D4A-59CA6C8D44F5}" type="slidenum">
              <a:rPr lang="en-US" altLang="zh-CN" smtClean="0"/>
              <a:pPr>
                <a:defRPr/>
              </a:pPr>
              <a:t>9</a:t>
            </a:fld>
            <a:r>
              <a:rPr lang="en-US" altLang="zh-CN" smtClean="0"/>
              <a:t>/71</a:t>
            </a:r>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3300"/>
      </a:hlink>
      <a:folHlink>
        <a:srgbClr val="FF33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10164</TotalTime>
  <Words>6908</Words>
  <Application>Microsoft Office PowerPoint</Application>
  <PresentationFormat>全屏显示(4:3)</PresentationFormat>
  <Paragraphs>595</Paragraphs>
  <Slides>71</Slides>
  <Notes>2</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71</vt:i4>
      </vt:variant>
    </vt:vector>
  </HeadingPairs>
  <TitlesOfParts>
    <vt:vector size="77" baseType="lpstr">
      <vt:lpstr>默认设计模板</vt:lpstr>
      <vt:lpstr>Equation</vt:lpstr>
      <vt:lpstr>公式</vt:lpstr>
      <vt:lpstr>图片</vt:lpstr>
      <vt:lpstr>Visio</vt:lpstr>
      <vt:lpstr>Image</vt:lpstr>
      <vt:lpstr>机器人学 Robotics</vt:lpstr>
      <vt:lpstr>第十讲 机器人的力控制</vt:lpstr>
      <vt:lpstr>机器人的柔顺控制</vt:lpstr>
      <vt:lpstr>机器人的柔顺控制</vt:lpstr>
      <vt:lpstr>机器人的柔顺控制</vt:lpstr>
      <vt:lpstr>机器人的分解运动控制</vt:lpstr>
      <vt:lpstr>PowerPoint 演示文稿</vt:lpstr>
      <vt:lpstr>PID控制</vt:lpstr>
      <vt:lpstr>PID控制</vt:lpstr>
      <vt:lpstr>变结构控制</vt:lpstr>
      <vt:lpstr>变结构控制</vt:lpstr>
      <vt:lpstr>变结构控制</vt:lpstr>
      <vt:lpstr>变结构控制</vt:lpstr>
      <vt:lpstr>变结构控制</vt:lpstr>
      <vt:lpstr>变结构控制</vt:lpstr>
      <vt:lpstr>变结构控制</vt:lpstr>
      <vt:lpstr>变结构控制</vt:lpstr>
      <vt:lpstr>变结构控制</vt:lpstr>
      <vt:lpstr>变结构控制</vt:lpstr>
      <vt:lpstr>自适应控制</vt:lpstr>
      <vt:lpstr>自适应控制</vt:lpstr>
      <vt:lpstr>自适应控制</vt:lpstr>
      <vt:lpstr>自适应控制</vt:lpstr>
      <vt:lpstr>自适应控制</vt:lpstr>
      <vt:lpstr>自适应控制</vt:lpstr>
      <vt:lpstr>站立平衡的例子</vt:lpstr>
      <vt:lpstr>站立平衡的例子</vt:lpstr>
      <vt:lpstr>站立平衡的例子</vt:lpstr>
      <vt:lpstr>PowerPoint 演示文稿</vt:lpstr>
      <vt:lpstr>站立平衡的例子</vt:lpstr>
      <vt:lpstr>模糊控制</vt:lpstr>
      <vt:lpstr>模糊控制</vt:lpstr>
      <vt:lpstr>模糊控制</vt:lpstr>
      <vt:lpstr>模糊控制</vt:lpstr>
      <vt:lpstr>模糊控制</vt:lpstr>
      <vt:lpstr>模糊控制</vt:lpstr>
      <vt:lpstr>模糊控制</vt:lpstr>
      <vt:lpstr>模糊控制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模糊控制</vt:lpstr>
      <vt:lpstr>基于神经元网络的控制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机器人学概论</dc:title>
  <dc:creator>xude</dc:creator>
  <cp:lastModifiedBy>xingdengpeng</cp:lastModifiedBy>
  <cp:revision>479</cp:revision>
  <dcterms:created xsi:type="dcterms:W3CDTF">2002-09-15T12:11:34Z</dcterms:created>
  <dcterms:modified xsi:type="dcterms:W3CDTF">2019-11-26T14:13:48Z</dcterms:modified>
</cp:coreProperties>
</file>